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3"/>
  </p:notesMasterIdLst>
  <p:handoutMasterIdLst>
    <p:handoutMasterId r:id="rId34"/>
  </p:handoutMasterIdLst>
  <p:sldIdLst>
    <p:sldId id="256" r:id="rId2"/>
    <p:sldId id="258" r:id="rId3"/>
    <p:sldId id="263" r:id="rId4"/>
    <p:sldId id="289" r:id="rId5"/>
    <p:sldId id="268" r:id="rId6"/>
    <p:sldId id="281" r:id="rId7"/>
    <p:sldId id="288" r:id="rId8"/>
    <p:sldId id="278" r:id="rId9"/>
    <p:sldId id="287" r:id="rId10"/>
    <p:sldId id="266" r:id="rId11"/>
    <p:sldId id="292" r:id="rId12"/>
    <p:sldId id="259" r:id="rId13"/>
    <p:sldId id="267" r:id="rId14"/>
    <p:sldId id="270" r:id="rId15"/>
    <p:sldId id="293" r:id="rId16"/>
    <p:sldId id="294" r:id="rId17"/>
    <p:sldId id="295" r:id="rId18"/>
    <p:sldId id="296" r:id="rId19"/>
    <p:sldId id="260" r:id="rId20"/>
    <p:sldId id="264" r:id="rId21"/>
    <p:sldId id="271" r:id="rId22"/>
    <p:sldId id="272" r:id="rId23"/>
    <p:sldId id="280" r:id="rId24"/>
    <p:sldId id="283" r:id="rId25"/>
    <p:sldId id="282" r:id="rId26"/>
    <p:sldId id="261" r:id="rId27"/>
    <p:sldId id="262" r:id="rId28"/>
    <p:sldId id="290" r:id="rId29"/>
    <p:sldId id="279" r:id="rId30"/>
    <p:sldId id="284"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971" autoAdjust="0"/>
  </p:normalViewPr>
  <p:slideViewPr>
    <p:cSldViewPr snapToGrid="0">
      <p:cViewPr varScale="1">
        <p:scale>
          <a:sx n="93" d="100"/>
          <a:sy n="93" d="100"/>
        </p:scale>
        <p:origin x="1212"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C142A66B-288B-41AD-8678-07510021787B}" srcId="{0968C7FA-9A3A-4BFC-A85F-7F90B7CBE122}" destId="{BDC547BD-386C-4BE3-A071-25E1538A262A}" srcOrd="2" destOrd="0" parTransId="{3FA506C5-FD94-4354-BEB7-CA3BCC111163}" sibTransId="{0B4A4ADE-F3C3-4F14-89CA-0EFC36971B95}"/>
    <dgm:cxn modelId="{577DC042-B330-447A-BD4E-2D813B08EBF8}" type="presOf" srcId="{4CD1BC6A-B48F-4F69-8712-A74BC8A24B31}" destId="{CCA07383-8666-4D91-95B6-5E11DBE34AA4}" srcOrd="1"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BDBC81DB-7760-498D-AF6A-F8E0CDDCD701}" type="presOf" srcId="{156ED600-22CF-4867-ABAB-D3D81964965C}" destId="{4D255EFE-E68D-484D-81B2-0445B6A6E26C}" srcOrd="1"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5A5D0EE5-B27B-4714-BC0A-235ADFD4D513}" type="presOf" srcId="{E868F627-365F-4992-88D9-2B874994CBAB}" destId="{BF9E4742-7E26-48EB-9ECF-70AD7D9C1DB6}"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CAD8545D-E60A-42C1-82F6-4CF786692EBA}" srcId="{0968C7FA-9A3A-4BFC-A85F-7F90B7CBE122}" destId="{156ED600-22CF-4867-ABAB-D3D81964965C}" srcOrd="1" destOrd="0" parTransId="{909E861E-FB14-4D01-8FF6-5DB20A962B87}" sibTransId="{D97FA027-43A4-46BC-8627-0B4FD649FBC9}"/>
    <dgm:cxn modelId="{10F68787-908E-4C7B-B7F6-84D4B54D85AE}" type="presOf" srcId="{156ED600-22CF-4867-ABAB-D3D81964965C}" destId="{601A1D3F-81D8-4F78-A071-92E229C092A9}" srcOrd="0" destOrd="0" presId="urn:microsoft.com/office/officeart/2005/8/layout/pyramid1"/>
    <dgm:cxn modelId="{0C05202D-0568-484E-8A94-A0649A0E9693}" type="presOf" srcId="{E868F627-365F-4992-88D9-2B874994CBAB}" destId="{C08647A7-F1BF-4D33-B10D-AD9D133A9954}"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621376D3-78BB-4718-9CBD-2ADD2AC8194A}" srcId="{0968C7FA-9A3A-4BFC-A85F-7F90B7CBE122}" destId="{CC43DFA2-AA9C-4A50-B4D8-0B82684440E0}" srcOrd="3" destOrd="0" parTransId="{619292CD-947B-4BDD-A067-4F0BBFE1339B}" sibTransId="{067256C9-F8E7-4287-A4A9-26F2642D17E0}"/>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2/14/2014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Setup Fiddler</a:t>
            </a:r>
          </a:p>
          <a:p>
            <a:r>
              <a:rPr lang="en-US" b="1" dirty="0" smtClean="0"/>
              <a:t>Open all links in tabs</a:t>
            </a:r>
          </a:p>
          <a:p>
            <a:r>
              <a:rPr lang="en-US" b="1" dirty="0" smtClean="0"/>
              <a:t>Brach from codebase</a:t>
            </a:r>
            <a:endParaRPr lang="en-US" b="1" dirty="0"/>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Server processing is</a:t>
            </a:r>
            <a:r>
              <a:rPr lang="en-US" baseline="0" dirty="0" smtClean="0"/>
              <a:t> consumed within the GET IT section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Profile</a:t>
            </a:r>
            <a:r>
              <a:rPr lang="en-US" b="1" baseline="0" dirty="0" smtClean="0"/>
              <a:t> Application</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Stop IIS Express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Cover types of Profiling Modes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Use IIS Express,</a:t>
            </a:r>
            <a:r>
              <a:rPr lang="en-US" baseline="0" dirty="0" smtClean="0"/>
              <a:t> Chrome, and Yellow Option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Allow</a:t>
            </a:r>
            <a:r>
              <a:rPr lang="en-US" baseline="0" dirty="0" smtClean="0"/>
              <a:t> CPU to flatten after start – mention this should be automated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Click on All Leagues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Stop Profiler</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Examine Outgoing HTTP Requests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Select the All hump and describe the hit count and time w/ children.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Toggle percent and milliseconds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Right click on the Call Tree and “Expand the most expensive call stack”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Find the 160 queries, switch to DB view</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See the problem in the decompiled code.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Fix the problem with a .Include(m =&gt; </a:t>
            </a:r>
            <a:r>
              <a:rPr lang="en-US" baseline="0" dirty="0" err="1" smtClean="0"/>
              <a:t>m.Team.League</a:t>
            </a:r>
            <a:r>
              <a:rPr lang="en-US" baseline="0" dirty="0" smtClean="0"/>
              <a:t>) in the All()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Re-profile and see savings</a:t>
            </a:r>
            <a:endParaRPr lang="en-US"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smtClean="0"/>
              <a:t>Once Network and Server</a:t>
            </a:r>
            <a:r>
              <a:rPr lang="en-US" b="0" i="1" baseline="0" dirty="0" smtClean="0"/>
              <a:t> activities have completed, users have the app, now they need to use it</a:t>
            </a:r>
            <a:endParaRPr lang="en-US" b="0" i="1" dirty="0"/>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JavaScript</a:t>
            </a:r>
            <a:r>
              <a:rPr lang="en-US" i="1" baseline="0" dirty="0" smtClean="0"/>
              <a:t> computation is part of USE IT, and the tools are very similar to those you’d see on the server.</a:t>
            </a:r>
          </a:p>
          <a:p>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Profile</a:t>
            </a:r>
            <a:r>
              <a:rPr lang="en-US" b="1" baseline="0" dirty="0" smtClean="0"/>
              <a:t> Application</a:t>
            </a:r>
            <a:endParaRPr lang="en-US" b="1" dirty="0" smtClean="0"/>
          </a:p>
          <a:p>
            <a:pPr marL="171450" indent="-171450">
              <a:buFont typeface="Arial" panose="020B0604020202020204" pitchFamily="34" charset="0"/>
              <a:buChar char="•"/>
            </a:pPr>
            <a:r>
              <a:rPr lang="en-US" b="0" i="0" dirty="0" smtClean="0"/>
              <a:t>Explain lack of CPU intensive JS in </a:t>
            </a:r>
            <a:r>
              <a:rPr lang="en-US" b="0" i="0" dirty="0" err="1" smtClean="0"/>
              <a:t>MiLB</a:t>
            </a:r>
            <a:r>
              <a:rPr lang="en-US" b="0" i="0" dirty="0" smtClean="0"/>
              <a:t> Mascots and browse to http://octane-benchmark.googlecode.com/svn/latest/index.html</a:t>
            </a:r>
          </a:p>
          <a:p>
            <a:pPr marL="171450" indent="-171450">
              <a:buFont typeface="Arial" panose="020B0604020202020204" pitchFamily="34" charset="0"/>
              <a:buChar char="•"/>
            </a:pPr>
            <a:r>
              <a:rPr lang="en-US" b="0" i="0" dirty="0" smtClean="0"/>
              <a:t>Show</a:t>
            </a:r>
            <a:r>
              <a:rPr lang="en-US" b="0" i="0" baseline="0" dirty="0" smtClean="0"/>
              <a:t> similarities</a:t>
            </a:r>
            <a:endParaRPr lang="en-US" b="0" i="0" baseline="0" dirty="0"/>
          </a:p>
          <a:p>
            <a:pPr marL="628650" lvl="1" indent="-171450">
              <a:buFont typeface="Arial" panose="020B0604020202020204" pitchFamily="34" charset="0"/>
              <a:buChar char="•"/>
            </a:pPr>
            <a:r>
              <a:rPr lang="en-US" b="0" i="0" baseline="0" dirty="0" smtClean="0"/>
              <a:t>MS or % view</a:t>
            </a:r>
          </a:p>
          <a:p>
            <a:pPr marL="628650" lvl="1" indent="-171450">
              <a:buFont typeface="Arial" panose="020B0604020202020204" pitchFamily="34" charset="0"/>
              <a:buChar char="•"/>
            </a:pPr>
            <a:r>
              <a:rPr lang="en-US" b="0" i="0" baseline="0" dirty="0" smtClean="0"/>
              <a:t>Show off flame chart – time across stack vertically</a:t>
            </a:r>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Blue Loading</a:t>
            </a:r>
          </a:p>
          <a:p>
            <a:pPr marL="171450" indent="-171450">
              <a:buFont typeface="Arial" panose="020B0604020202020204" pitchFamily="34" charset="0"/>
              <a:buChar char="•"/>
            </a:pPr>
            <a:r>
              <a:rPr lang="en-US" i="1" dirty="0" smtClean="0"/>
              <a:t>Blue events showcase network</a:t>
            </a:r>
            <a:r>
              <a:rPr lang="en-US" i="1" baseline="0" dirty="0" smtClean="0"/>
              <a:t> activity</a:t>
            </a:r>
          </a:p>
          <a:p>
            <a:endParaRPr lang="en-US" i="1" baseline="0" dirty="0" smtClean="0"/>
          </a:p>
          <a:p>
            <a:r>
              <a:rPr lang="en-US" i="1" baseline="0" dirty="0" smtClean="0"/>
              <a:t>Yellow Scripting</a:t>
            </a:r>
          </a:p>
          <a:p>
            <a:pPr marL="171450" indent="-171450">
              <a:buFont typeface="Arial" panose="020B0604020202020204" pitchFamily="34" charset="0"/>
              <a:buChar char="•"/>
            </a:pPr>
            <a:r>
              <a:rPr lang="en-US" i="1" baseline="0" dirty="0" smtClean="0"/>
              <a:t>Yellow is JavaScript execution</a:t>
            </a:r>
          </a:p>
          <a:p>
            <a:endParaRPr lang="en-US" i="1" baseline="0" dirty="0" smtClean="0"/>
          </a:p>
          <a:p>
            <a:r>
              <a:rPr lang="en-US" i="1" baseline="0" dirty="0" smtClean="0"/>
              <a:t>Purple Rendering</a:t>
            </a:r>
          </a:p>
          <a:p>
            <a:pPr marL="171450" indent="-171450">
              <a:buFont typeface="Arial" panose="020B0604020202020204" pitchFamily="34" charset="0"/>
              <a:buChar char="•"/>
            </a:pPr>
            <a:r>
              <a:rPr lang="en-US" i="1" baseline="0" dirty="0" smtClean="0"/>
              <a:t>Purple is applying styles from CSSOM to DOM</a:t>
            </a:r>
          </a:p>
          <a:p>
            <a:pPr marL="171450" indent="-171450">
              <a:buFont typeface="Arial" panose="020B0604020202020204" pitchFamily="34" charset="0"/>
              <a:buChar char="•"/>
            </a:pPr>
            <a:r>
              <a:rPr lang="en-US" i="1" baseline="0" dirty="0" smtClean="0"/>
              <a:t>Laying out the geometry of the page</a:t>
            </a:r>
          </a:p>
          <a:p>
            <a:pPr marL="171450" indent="-171450">
              <a:buFont typeface="Arial" panose="020B0604020202020204" pitchFamily="34" charset="0"/>
              <a:buChar char="•"/>
            </a:pPr>
            <a:r>
              <a:rPr lang="en-US" i="1" baseline="0" dirty="0" smtClean="0"/>
              <a:t>Layout issues point to bad JavaScript execution/layout thrashing</a:t>
            </a:r>
          </a:p>
          <a:p>
            <a:endParaRPr lang="en-US" i="1" baseline="0" dirty="0" smtClean="0"/>
          </a:p>
          <a:p>
            <a:r>
              <a:rPr lang="en-US" i="1" baseline="0" dirty="0" smtClean="0"/>
              <a:t>Green Painting</a:t>
            </a:r>
          </a:p>
          <a:p>
            <a:pPr marL="171450" indent="-171450">
              <a:buFont typeface="Arial" panose="020B0604020202020204" pitchFamily="34" charset="0"/>
              <a:buChar char="•"/>
            </a:pPr>
            <a:r>
              <a:rPr lang="en-US" i="1" baseline="0" dirty="0" smtClean="0"/>
              <a:t>Putting pixels on the screen</a:t>
            </a:r>
          </a:p>
          <a:p>
            <a:pPr marL="171450" indent="-171450">
              <a:buFont typeface="Arial" panose="020B0604020202020204" pitchFamily="34" charset="0"/>
              <a:buChar char="•"/>
            </a:pPr>
            <a:r>
              <a:rPr lang="en-US" i="1" baseline="0" dirty="0" smtClean="0"/>
              <a:t>C</a:t>
            </a:r>
            <a:r>
              <a:rPr lang="en-US" i="1" dirty="0" smtClean="0"/>
              <a:t>omposite Layers is when rasterized images are sent from CPU to GPU</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1" dirty="0" smtClean="0"/>
              <a:t>For a smooth experience, you need</a:t>
            </a:r>
            <a:r>
              <a:rPr lang="en-US" b="0" i="1" baseline="0" dirty="0" smtClean="0"/>
              <a:t> to complete any given action in less than 16ms. You share that 16 </a:t>
            </a:r>
            <a:r>
              <a:rPr lang="en-US" b="0" i="1" baseline="0" dirty="0" err="1" smtClean="0"/>
              <a:t>ms</a:t>
            </a:r>
            <a:r>
              <a:rPr lang="en-US" b="0" i="1" baseline="0" dirty="0" smtClean="0"/>
              <a:t> with the browsers rendering engine</a:t>
            </a:r>
            <a:endParaRPr lang="en-US" b="0"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Timeline</a:t>
            </a:r>
            <a:r>
              <a:rPr lang="en-US" b="1" baseline="0" dirty="0" smtClean="0"/>
              <a:t> Demo</a:t>
            </a:r>
            <a:endParaRPr lang="en-US" b="1" dirty="0" smtClean="0"/>
          </a:p>
          <a:p>
            <a:pPr marL="171450" indent="-171450">
              <a:buFont typeface="Arial" panose="020B0604020202020204" pitchFamily="34" charset="0"/>
              <a:buChar char="•"/>
            </a:pPr>
            <a:r>
              <a:rPr lang="en-US" dirty="0" smtClean="0"/>
              <a:t>Record All Page</a:t>
            </a:r>
          </a:p>
          <a:p>
            <a:pPr marL="171450" indent="-171450">
              <a:buFont typeface="Arial" panose="020B0604020202020204" pitchFamily="34" charset="0"/>
              <a:buChar char="•"/>
            </a:pPr>
            <a:r>
              <a:rPr lang="en-US" dirty="0" smtClean="0"/>
              <a:t>Show</a:t>
            </a:r>
            <a:r>
              <a:rPr lang="en-US" baseline="0" dirty="0" smtClean="0"/>
              <a:t> Events</a:t>
            </a:r>
          </a:p>
          <a:p>
            <a:pPr marL="171450" indent="-171450">
              <a:buFont typeface="Arial" panose="020B0604020202020204" pitchFamily="34" charset="0"/>
              <a:buChar char="•"/>
            </a:pPr>
            <a:r>
              <a:rPr lang="en-US" baseline="0" dirty="0" smtClean="0"/>
              <a:t>Show Frames</a:t>
            </a:r>
          </a:p>
          <a:p>
            <a:pPr marL="171450" indent="-171450">
              <a:buFont typeface="Arial" panose="020B0604020202020204" pitchFamily="34" charset="0"/>
              <a:buChar char="•"/>
            </a:pPr>
            <a:r>
              <a:rPr lang="en-US" baseline="0" dirty="0" smtClean="0"/>
              <a:t>Zoom In on a Few Segments</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2966761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3682262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2488765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smtClean="0"/>
              <a:t>RequestAnimationFrame</a:t>
            </a:r>
            <a:r>
              <a:rPr lang="en-US" b="1" dirty="0" smtClean="0"/>
              <a:t> Demo</a:t>
            </a:r>
          </a:p>
          <a:p>
            <a:pPr marL="171450" indent="-171450">
              <a:buFont typeface="Arial" panose="020B0604020202020204" pitchFamily="34" charset="0"/>
              <a:buChar char="•"/>
            </a:pPr>
            <a:r>
              <a:rPr lang="en-US" dirty="0" smtClean="0"/>
              <a:t>Add</a:t>
            </a:r>
            <a:r>
              <a:rPr lang="en-US" baseline="0" dirty="0" smtClean="0"/>
              <a:t> </a:t>
            </a:r>
            <a:r>
              <a:rPr lang="en-US" baseline="0" dirty="0" err="1" smtClean="0"/>
              <a:t>requestAnimationFrame</a:t>
            </a:r>
            <a:r>
              <a:rPr lang="en-US" baseline="0" dirty="0" smtClean="0"/>
              <a:t> to </a:t>
            </a:r>
            <a:r>
              <a:rPr lang="en-US" baseline="0" dirty="0" err="1" smtClean="0"/>
              <a:t>All.cshtml</a:t>
            </a:r>
            <a:endParaRPr lang="en-US" baseline="0" dirty="0" smtClean="0"/>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i="1" baseline="0" dirty="0" err="1" smtClean="0"/>
              <a:t>requestAnimationFrame</a:t>
            </a:r>
            <a:r>
              <a:rPr lang="en-US" i="1" baseline="0" dirty="0" smtClean="0"/>
              <a:t> also helps with layout thrashing which happens if you read after you write to the DOM because it forces recalculate styles followed by layout again</a:t>
            </a:r>
          </a:p>
          <a:p>
            <a:pPr marL="0" indent="0">
              <a:buFont typeface="Arial" panose="020B0604020202020204" pitchFamily="34" charset="0"/>
              <a:buNone/>
            </a:pPr>
            <a:r>
              <a:rPr lang="en-US" i="1" baseline="0" dirty="0" smtClean="0"/>
              <a:t>Tools like </a:t>
            </a:r>
            <a:r>
              <a:rPr lang="en-US" i="1" baseline="0" dirty="0" err="1" smtClean="0"/>
              <a:t>FastDOM</a:t>
            </a:r>
            <a:r>
              <a:rPr lang="en-US" i="1" baseline="0" dirty="0" smtClean="0"/>
              <a:t> leverage </a:t>
            </a:r>
            <a:r>
              <a:rPr lang="en-US" i="1" baseline="0" dirty="0" err="1" smtClean="0"/>
              <a:t>requestAnimationFrame</a:t>
            </a:r>
            <a:r>
              <a:rPr lang="en-US" i="1" baseline="0" dirty="0" smtClean="0"/>
              <a:t> to help avoid this.</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1035662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 rendering is</a:t>
            </a:r>
            <a:r>
              <a:rPr lang="en-US" baseline="0" dirty="0" smtClean="0"/>
              <a:t> part of USE IT as well</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TranslateZ</a:t>
            </a:r>
            <a:r>
              <a:rPr lang="en-US" dirty="0" smtClean="0"/>
              <a:t> is</a:t>
            </a:r>
            <a:r>
              <a:rPr lang="en-US" baseline="0" dirty="0" smtClean="0"/>
              <a:t> one of several ways to promote a layer, others include:</a:t>
            </a:r>
          </a:p>
          <a:p>
            <a:r>
              <a:rPr lang="en-US" baseline="0" dirty="0" smtClean="0"/>
              <a:t>Hardware accelerated &lt;video&gt; element</a:t>
            </a:r>
          </a:p>
          <a:p>
            <a:r>
              <a:rPr lang="en-US" baseline="0" dirty="0" smtClean="0"/>
              <a:t>Hardware accelerated &lt;canvas&gt; element</a:t>
            </a:r>
          </a:p>
          <a:p>
            <a:r>
              <a:rPr lang="en-US" dirty="0" smtClean="0"/>
              <a:t>Composited</a:t>
            </a:r>
            <a:r>
              <a:rPr lang="en-US" baseline="0" dirty="0" smtClean="0"/>
              <a:t> plugins like flash/Silverlight</a:t>
            </a:r>
          </a:p>
          <a:p>
            <a:r>
              <a:rPr lang="en-US" baseline="0" dirty="0" smtClean="0"/>
              <a:t>CSS opacity animation</a:t>
            </a:r>
          </a:p>
          <a:p>
            <a:r>
              <a:rPr lang="en-US" baseline="0" dirty="0" smtClean="0"/>
              <a:t>Animated </a:t>
            </a:r>
            <a:r>
              <a:rPr lang="en-US" baseline="0" dirty="0" err="1" smtClean="0"/>
              <a:t>webkit</a:t>
            </a:r>
            <a:r>
              <a:rPr lang="en-US" baseline="0" dirty="0" smtClean="0"/>
              <a:t> transform</a:t>
            </a:r>
          </a:p>
          <a:p>
            <a:r>
              <a:rPr lang="en-US" baseline="0" dirty="0" smtClean="0"/>
              <a:t>Accelerated CSS filters</a:t>
            </a:r>
          </a:p>
          <a:p>
            <a:r>
              <a:rPr lang="en-US" baseline="0" dirty="0" smtClean="0"/>
              <a:t>Rendered </a:t>
            </a:r>
            <a:r>
              <a:rPr lang="en-US" baseline="0" dirty="0" err="1" smtClean="0"/>
              <a:t>ontop</a:t>
            </a:r>
            <a:r>
              <a:rPr lang="en-US" baseline="0" dirty="0" smtClean="0"/>
              <a:t> of another layer</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1653550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list of tags and what</a:t>
            </a:r>
            <a:r>
              <a:rPr lang="en-US" baseline="0" dirty="0" smtClean="0"/>
              <a:t> they affect?</a:t>
            </a:r>
          </a:p>
          <a:p>
            <a:endParaRPr lang="en-US" baseline="0" dirty="0" smtClean="0"/>
          </a:p>
          <a:p>
            <a:r>
              <a:rPr lang="en-US" baseline="0" dirty="0" smtClean="0"/>
              <a:t>This after continuous paint mode</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2472535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dirty="0" smtClean="0"/>
          </a:p>
          <a:p>
            <a:r>
              <a:rPr lang="en-US" dirty="0" smtClean="0"/>
              <a:t>It’s important to understand that the biggest </a:t>
            </a:r>
            <a:r>
              <a:rPr lang="en-US" dirty="0" err="1" smtClean="0"/>
              <a:t>perf</a:t>
            </a:r>
            <a:r>
              <a:rPr lang="en-US" dirty="0" smtClean="0"/>
              <a:t> wins come the easiest. It</a:t>
            </a:r>
            <a:r>
              <a:rPr lang="en-US" baseline="0" dirty="0" smtClean="0"/>
              <a:t> gets more and more complex to continue to have large gains.</a:t>
            </a:r>
          </a:p>
          <a:p>
            <a:endParaRPr lang="en-US" baseline="0" dirty="0" smtClean="0"/>
          </a:p>
          <a:p>
            <a:r>
              <a:rPr lang="en-US" baseline="0" dirty="0" smtClean="0"/>
              <a:t>It’s easy to minify JS &amp; CSS. Harder to re-architect the application. More and more expertise it required to make the more difficult changes.</a:t>
            </a:r>
            <a:endParaRPr lang="en-US" dirty="0" smtClean="0"/>
          </a:p>
          <a:p>
            <a:endParaRPr lang="en-US" dirty="0" smtClean="0"/>
          </a:p>
          <a:p>
            <a:r>
              <a:rPr lang="en-US" dirty="0" smtClean="0"/>
              <a:t>As your performance campaigns</a:t>
            </a:r>
            <a:r>
              <a:rPr lang="en-US" baseline="0" dirty="0" smtClean="0"/>
              <a:t> continue, they become more and more about platform tuning (IIS &amp; SQL) &amp; architecture and require more specialized knowledge of the technologies or domain.</a:t>
            </a:r>
            <a:endParaRPr lang="en-US" dirty="0" smtClean="0"/>
          </a:p>
          <a:p>
            <a:endParaRPr lang="en-US" dirty="0" smtClean="0"/>
          </a:p>
          <a:p>
            <a:r>
              <a:rPr lang="en-US" dirty="0" smtClean="0"/>
              <a:t>Even</a:t>
            </a:r>
            <a:r>
              <a:rPr lang="en-US" baseline="0" dirty="0" smtClean="0"/>
              <a:t> as execution time goes down, perceived performance does not necessarily increase. At a given point a users perceived performance does not change – it’s important to understand to understand where the law of diminishing returns begins to affect you.</a:t>
            </a:r>
          </a:p>
          <a:p>
            <a:endParaRPr lang="en-US" baseline="0" dirty="0" smtClean="0"/>
          </a:p>
          <a:p>
            <a:r>
              <a:rPr lang="en-US" baseline="0" dirty="0" smtClean="0"/>
              <a:t>Good story about Jimmy Kimmel giving people on the street iPhone 4S’s and telling they were iPhone5’s. People played with it (while holding their own personal 4S in their other hand) and exclaimed that it was “so much faster” and “so much lighter”, </a:t>
            </a:r>
            <a:r>
              <a:rPr lang="en-US" baseline="0" dirty="0" err="1" smtClean="0"/>
              <a:t>etc</a:t>
            </a:r>
            <a:r>
              <a:rPr lang="en-US" baseline="0" dirty="0" smtClean="0"/>
              <a:t>, etc.</a:t>
            </a:r>
          </a:p>
          <a:p>
            <a:endParaRPr lang="en-US" baseline="0" dirty="0" smtClean="0"/>
          </a:p>
          <a:p>
            <a:r>
              <a:rPr lang="en-US" baseline="0" dirty="0" smtClean="0"/>
              <a:t>Explain yield curve.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main time limits (which are determined by human perceptual abilities) to keep in mind when optimizing web and application performance.</a:t>
            </a:r>
            <a:r>
              <a:rPr lang="en-US" baseline="0" dirty="0" smtClean="0"/>
              <a:t> They were originally published in 1968, and re-confirmed by </a:t>
            </a:r>
            <a:r>
              <a:rPr lang="en-US" baseline="0" dirty="0" err="1" smtClean="0"/>
              <a:t>Jakob</a:t>
            </a:r>
            <a:r>
              <a:rPr lang="en-US" baseline="0" dirty="0" smtClean="0"/>
              <a:t> Nielsen again in 1993 and 2005.</a:t>
            </a:r>
          </a:p>
          <a:p>
            <a:endParaRPr lang="en-US" baseline="0" dirty="0" smtClean="0"/>
          </a:p>
          <a:p>
            <a:r>
              <a:rPr lang="en-US" b="1" dirty="0" smtClean="0"/>
              <a:t>0.1 second</a:t>
            </a:r>
            <a:r>
              <a:rPr lang="en-US" dirty="0" smtClean="0"/>
              <a:t> is about the limit for having the user feel that the system is reacting instantaneously, meaning that no special feedback is necessary except to display the result.</a:t>
            </a:r>
          </a:p>
          <a:p>
            <a:endParaRPr lang="en-US" dirty="0" smtClean="0"/>
          </a:p>
          <a:p>
            <a:r>
              <a:rPr lang="en-US" b="1" dirty="0" smtClean="0"/>
              <a:t>1.0 second</a:t>
            </a:r>
            <a:r>
              <a:rPr lang="en-US"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dirty="0" smtClean="0"/>
          </a:p>
          <a:p>
            <a:r>
              <a:rPr lang="en-US" b="1" dirty="0" smtClean="0"/>
              <a:t>10 seconds</a:t>
            </a:r>
            <a:r>
              <a:rPr lang="en-US"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dirty="0" smtClean="0"/>
          </a:p>
          <a:p>
            <a:r>
              <a:rPr lang="en-US" dirty="0" smtClean="0"/>
              <a:t>These numbers are upper bounds,</a:t>
            </a:r>
            <a:r>
              <a:rPr lang="en-US" baseline="0" dirty="0" smtClean="0"/>
              <a:t> not goals.</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Expressing time ranges: Between X to Y</a:t>
            </a:r>
          </a:p>
          <a:p>
            <a:r>
              <a:rPr lang="en-US" dirty="0" smtClean="0"/>
              <a:t>Expressing upper limits: Less than X</a:t>
            </a:r>
          </a:p>
          <a:p>
            <a:r>
              <a:rPr lang="en-US" dirty="0" smtClean="0"/>
              <a:t>Expressing time remaining</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29842628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In 1943 Abraham Maslow proposed the theory of the human the hierarchy of needs (on the left). The gist is that humans have basic life needs that much be met before other, more advanced needs can be met. Maslow’s theory states that humans</a:t>
            </a:r>
            <a:r>
              <a:rPr lang="en-US" i="1" baseline="0" dirty="0" smtClean="0"/>
              <a:t> flourish when the top tier of their needs are met.</a:t>
            </a:r>
            <a:endParaRPr lang="en-US" i="1" dirty="0" smtClean="0"/>
          </a:p>
          <a:p>
            <a:endParaRPr lang="en-US" i="1" dirty="0" smtClean="0"/>
          </a:p>
          <a:p>
            <a:r>
              <a:rPr lang="en-US" i="1" dirty="0" smtClean="0"/>
              <a:t>Aaron Walter</a:t>
            </a:r>
            <a:r>
              <a:rPr lang="en-US" i="1" baseline="0" dirty="0" smtClean="0"/>
              <a:t> suggests that users of software operate in a very similar hierarchy of needs, which I’ve slightly modified on the right.</a:t>
            </a:r>
          </a:p>
          <a:p>
            <a:pPr marL="228600" indent="-228600">
              <a:buFont typeface="+mj-lt"/>
              <a:buAutoNum type="arabicPeriod"/>
            </a:pPr>
            <a:r>
              <a:rPr lang="en-US" i="1" baseline="0" dirty="0" smtClean="0"/>
              <a:t>Software a user interacts with must first and foremost be functional – they must solve a problem.</a:t>
            </a:r>
          </a:p>
          <a:p>
            <a:pPr marL="228600" indent="-228600">
              <a:buFont typeface="+mj-lt"/>
              <a:buAutoNum type="arabicPeriod"/>
            </a:pPr>
            <a:r>
              <a:rPr lang="en-US" i="1" baseline="0" dirty="0" smtClean="0"/>
              <a:t>Next, they need to be reliable. We all remember the twitter fail whale and the pain that caused us.</a:t>
            </a:r>
          </a:p>
          <a:p>
            <a:pPr marL="228600" indent="-228600">
              <a:buFont typeface="+mj-lt"/>
              <a:buAutoNum type="arabicPeriod"/>
            </a:pPr>
            <a:r>
              <a:rPr lang="en-US" i="1" baseline="0" dirty="0" smtClean="0"/>
              <a:t>The interface then needs to be useable. Useable interfaces are easy to learn, easy to use and easy to remember.</a:t>
            </a:r>
          </a:p>
          <a:p>
            <a:pPr marL="228600" indent="-228600">
              <a:buFont typeface="+mj-lt"/>
              <a:buAutoNum type="arabicPeriod"/>
            </a:pPr>
            <a:r>
              <a:rPr lang="en-US" i="1" baseline="0" dirty="0" smtClean="0"/>
              <a:t>Once useable, they need to be “</a:t>
            </a:r>
            <a:r>
              <a:rPr lang="en-US" i="1" baseline="0" dirty="0" err="1" smtClean="0"/>
              <a:t>performant</a:t>
            </a:r>
            <a:r>
              <a:rPr lang="en-US" i="1" baseline="0" dirty="0" smtClean="0"/>
              <a:t>”, which is not really a word but very commonly used anyways. Once </a:t>
            </a:r>
            <a:r>
              <a:rPr lang="en-US" i="1" baseline="0" dirty="0" err="1" smtClean="0"/>
              <a:t>performant</a:t>
            </a:r>
            <a:r>
              <a:rPr lang="en-US" i="1" baseline="0" dirty="0" smtClean="0"/>
              <a:t> your users will deem your software as</a:t>
            </a:r>
          </a:p>
          <a:p>
            <a:pPr marL="228600" indent="-228600">
              <a:buFont typeface="+mj-lt"/>
              <a:buAutoNum type="arabicPeriod"/>
            </a:pPr>
            <a:r>
              <a:rPr lang="en-US" i="1" baseline="0" dirty="0" smtClean="0"/>
              <a:t>PLEASURABLE!</a:t>
            </a:r>
          </a:p>
          <a:p>
            <a:pPr marL="0" indent="0">
              <a:buFont typeface="+mj-lt"/>
              <a:buNone/>
            </a:pPr>
            <a:endParaRPr lang="en-US" i="1" baseline="0" dirty="0" smtClean="0"/>
          </a:p>
          <a:p>
            <a:pPr marL="0" indent="0">
              <a:buFont typeface="+mj-lt"/>
              <a:buNone/>
            </a:pPr>
            <a:r>
              <a:rPr lang="en-US" i="1" baseline="0" dirty="0" smtClean="0"/>
              <a:t>Performance profiling actually plays a role in two of these steps:</a:t>
            </a:r>
          </a:p>
          <a:p>
            <a:pPr marL="0" indent="0">
              <a:buFont typeface="+mj-lt"/>
              <a:buNone/>
            </a:pPr>
            <a:r>
              <a:rPr lang="en-US" i="1" baseline="0" dirty="0" smtClean="0"/>
              <a:t>Of course, performance profilers help us to identify non-</a:t>
            </a:r>
            <a:r>
              <a:rPr lang="en-US" i="1" baseline="0" dirty="0" err="1" smtClean="0"/>
              <a:t>performant</a:t>
            </a:r>
            <a:r>
              <a:rPr lang="en-US" i="1" baseline="0" dirty="0" smtClean="0"/>
              <a:t> code near the top of the hierarchy, but performance profilers can also help us to create reliable software too – especially in web development where non-</a:t>
            </a:r>
            <a:r>
              <a:rPr lang="en-US" i="1" baseline="0" dirty="0" err="1" smtClean="0"/>
              <a:t>performant</a:t>
            </a:r>
            <a:r>
              <a:rPr lang="en-US" i="1" baseline="0" dirty="0" smtClean="0"/>
              <a:t> code can impact the number of concurrent users accessing your service/site at any given time.</a:t>
            </a:r>
          </a:p>
          <a:p>
            <a:pPr marL="0" indent="0">
              <a:buFont typeface="+mj-lt"/>
              <a:buNone/>
            </a:pPr>
            <a:endParaRPr lang="en-US" i="1" baseline="0" dirty="0" smtClean="0"/>
          </a:p>
          <a:p>
            <a:pPr marL="0" indent="0">
              <a:buFont typeface="+mj-lt"/>
              <a:buNone/>
            </a:pPr>
            <a:r>
              <a:rPr lang="en-US" i="1" baseline="0" dirty="0" smtClean="0"/>
              <a:t>Of course if this is all too touchy feely for you, performance profilers help the bottom line. Google penalizes poorly performing websites in its search rankings, conversion rates begin to drop after just 100ms, and hardware costs decrease (vertically and horizontally) with code that is more </a:t>
            </a:r>
            <a:r>
              <a:rPr lang="en-US" i="1" baseline="0" dirty="0" err="1" smtClean="0"/>
              <a:t>performant</a:t>
            </a:r>
            <a:r>
              <a:rPr lang="en-US" i="1" baseline="0" dirty="0" smtClean="0"/>
              <a:t>, study after study shows that fast has to be a feature.</a:t>
            </a:r>
          </a:p>
          <a:p>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smtClean="0"/>
              <a:t>Platform Stability</a:t>
            </a:r>
          </a:p>
          <a:p>
            <a:pPr marL="171450" indent="-171450">
              <a:buFont typeface="Arial" pitchFamily="34" charset="0"/>
              <a:buChar char="•"/>
            </a:pPr>
            <a:r>
              <a:rPr lang="en-US" b="0" i="1" dirty="0" smtClean="0"/>
              <a:t>Maintain details of platform,</a:t>
            </a:r>
            <a:r>
              <a:rPr lang="en-US" b="0" i="1" baseline="0" dirty="0" smtClean="0"/>
              <a:t> IE: version of application, database, OS, hardware </a:t>
            </a:r>
            <a:r>
              <a:rPr lang="en-US" b="0" i="1" baseline="0" dirty="0" err="1" smtClean="0"/>
              <a:t>config</a:t>
            </a:r>
            <a:r>
              <a:rPr lang="en-US" b="0" i="1" baseline="0" dirty="0" smtClean="0"/>
              <a:t>, etc.</a:t>
            </a:r>
          </a:p>
          <a:p>
            <a:pPr marL="171450" indent="-171450">
              <a:buFont typeface="Arial" pitchFamily="34" charset="0"/>
              <a:buChar char="•"/>
            </a:pPr>
            <a:r>
              <a:rPr lang="en-US" b="0" i="1" baseline="0" dirty="0" smtClean="0"/>
              <a:t>This is important for comparing change over time. Can’t compare if the underlying platform has changed.</a:t>
            </a:r>
          </a:p>
          <a:p>
            <a:pPr marL="171450" indent="-171450">
              <a:buFont typeface="Arial" pitchFamily="34" charset="0"/>
              <a:buChar char="•"/>
            </a:pPr>
            <a:endParaRPr lang="en-US" b="0" i="1" baseline="0" dirty="0" smtClean="0"/>
          </a:p>
          <a:p>
            <a:pPr marL="0" indent="0">
              <a:buFont typeface="Arial" pitchFamily="34" charset="0"/>
              <a:buNone/>
            </a:pPr>
            <a:r>
              <a:rPr lang="en-US" b="0" i="1" baseline="0" dirty="0" smtClean="0"/>
              <a:t>Environment Neutrality</a:t>
            </a:r>
          </a:p>
          <a:p>
            <a:pPr marL="171450" indent="-171450">
              <a:buFont typeface="Arial" pitchFamily="34" charset="0"/>
              <a:buChar char="•"/>
            </a:pPr>
            <a:r>
              <a:rPr lang="en-US" b="0" i="1" baseline="0" dirty="0" smtClean="0"/>
              <a:t>Reduce or remove any outside factors that could affect profile runs like timed/</a:t>
            </a:r>
            <a:r>
              <a:rPr lang="en-US" b="0" i="1" baseline="0" dirty="0" err="1" smtClean="0"/>
              <a:t>cron</a:t>
            </a:r>
            <a:r>
              <a:rPr lang="en-US" b="0" i="1" baseline="0" dirty="0" smtClean="0"/>
              <a:t> jobs/services, any primed caches, anti-virus software, other profilers (</a:t>
            </a:r>
            <a:r>
              <a:rPr lang="en-US" b="0" i="1" baseline="0" dirty="0" err="1" smtClean="0"/>
              <a:t>itelliTrace</a:t>
            </a:r>
            <a:r>
              <a:rPr lang="en-US" b="0" i="1" baseline="0" dirty="0" smtClean="0"/>
              <a:t>), number of users, </a:t>
            </a:r>
            <a:r>
              <a:rPr lang="en-US" b="0" i="1" baseline="0" dirty="0" err="1" smtClean="0"/>
              <a:t>etc</a:t>
            </a:r>
            <a:endParaRPr lang="en-US" b="0" i="1" baseline="0" dirty="0" smtClean="0"/>
          </a:p>
          <a:p>
            <a:pPr marL="171450" indent="-171450">
              <a:buFont typeface="Arial" pitchFamily="34" charset="0"/>
              <a:buChar char="•"/>
            </a:pPr>
            <a:r>
              <a:rPr lang="en-US" b="0" i="1" baseline="0" dirty="0" smtClean="0"/>
              <a:t>Might want to kill W3WP.EXE to begin a scenario.</a:t>
            </a:r>
          </a:p>
          <a:p>
            <a:pPr marL="0" indent="0">
              <a:buFont typeface="Arial" pitchFamily="34" charset="0"/>
              <a:buNone/>
            </a:pPr>
            <a:endParaRPr lang="en-US" b="0" i="1" baseline="0" dirty="0" smtClean="0"/>
          </a:p>
          <a:p>
            <a:pPr marL="0" indent="0">
              <a:buFont typeface="Arial" pitchFamily="34" charset="0"/>
              <a:buNone/>
            </a:pPr>
            <a:r>
              <a:rPr lang="en-US" b="0" i="1" baseline="0" dirty="0" smtClean="0"/>
              <a:t>Goals Set Before Analysis</a:t>
            </a:r>
          </a:p>
          <a:p>
            <a:pPr marL="171450" indent="-171450">
              <a:buFont typeface="Arial" pitchFamily="34" charset="0"/>
              <a:buChar char="•"/>
            </a:pPr>
            <a:r>
              <a:rPr lang="en-US" b="0" i="1"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endParaRPr lang="en-US" b="0" i="1" baseline="0" dirty="0" smtClean="0"/>
          </a:p>
          <a:p>
            <a:pPr marL="0" indent="0">
              <a:buFont typeface="Arial" pitchFamily="34" charset="0"/>
              <a:buNone/>
            </a:pPr>
            <a:r>
              <a:rPr lang="en-US" b="0" i="1" baseline="0" dirty="0" smtClean="0"/>
              <a:t>Measurable Improvements</a:t>
            </a:r>
          </a:p>
          <a:p>
            <a:pPr marL="171450" indent="-171450">
              <a:buFont typeface="Arial" pitchFamily="34" charset="0"/>
              <a:buChar char="•"/>
            </a:pPr>
            <a:r>
              <a:rPr lang="en-US" b="0" i="1" baseline="0" dirty="0" smtClean="0"/>
              <a:t>This one is obvious, and it’s what the profiler we make helps you with. You could do “poor mans” profiling with </a:t>
            </a:r>
            <a:r>
              <a:rPr lang="en-US" b="0" i="1" baseline="0" dirty="0" err="1" smtClean="0"/>
              <a:t>System.Diagnostics.Stopwatch</a:t>
            </a:r>
            <a:r>
              <a:rPr lang="en-US" b="0" i="1" baseline="0" dirty="0" smtClean="0"/>
              <a:t> – or an actual stopwatch – it’s just important that you have some way of measuring. </a:t>
            </a:r>
          </a:p>
          <a:p>
            <a:pPr marL="0" indent="0">
              <a:buFont typeface="Arial" pitchFamily="34" charset="0"/>
              <a:buNone/>
            </a:pPr>
            <a:endParaRPr lang="en-US" b="0" i="1" dirty="0" smtClean="0"/>
          </a:p>
          <a:p>
            <a:pPr marL="0" indent="0">
              <a:buFont typeface="Arial" pitchFamily="34" charset="0"/>
              <a:buNone/>
            </a:pPr>
            <a:r>
              <a:rPr lang="en-US" b="0" i="1" dirty="0" smtClean="0"/>
              <a:t>Scenario Focused</a:t>
            </a:r>
          </a:p>
          <a:p>
            <a:pPr marL="171450" indent="-171450">
              <a:buFont typeface="Arial" pitchFamily="34" charset="0"/>
              <a:buChar char="•"/>
            </a:pPr>
            <a:r>
              <a:rPr lang="en-US" b="0" i="1" dirty="0" smtClean="0"/>
              <a:t>Do</a:t>
            </a:r>
            <a:r>
              <a:rPr lang="en-US" b="0" i="1" baseline="0" dirty="0" smtClean="0"/>
              <a:t> not “improve the performance of your application” – as that can be futile and often insufficient for users. Instead profile scenarios.</a:t>
            </a:r>
          </a:p>
          <a:p>
            <a:pPr marL="171450" indent="-171450">
              <a:buFont typeface="Arial" pitchFamily="34" charset="0"/>
              <a:buChar char="•"/>
            </a:pPr>
            <a:r>
              <a:rPr lang="en-US" b="0" i="1" baseline="0" dirty="0" smtClean="0"/>
              <a:t>Choose scenarios that are most likely to affect users the most.</a:t>
            </a:r>
            <a:endParaRPr lang="en-US" b="0" i="1" dirty="0" smtClean="0"/>
          </a:p>
          <a:p>
            <a:endParaRPr lang="en-US" b="0" i="1" dirty="0" smtClean="0"/>
          </a:p>
          <a:p>
            <a:pPr marL="0" indent="0">
              <a:buFont typeface="Arial" pitchFamily="34" charset="0"/>
              <a:buNone/>
            </a:pPr>
            <a:r>
              <a:rPr lang="en-US" b="0" i="1" dirty="0" smtClean="0"/>
              <a:t>Descending Granularity </a:t>
            </a:r>
          </a:p>
          <a:p>
            <a:pPr marL="171450" indent="-171450">
              <a:buFont typeface="Arial" pitchFamily="34" charset="0"/>
              <a:buChar char="•"/>
            </a:pPr>
            <a:r>
              <a:rPr lang="en-US" b="0" i="1" dirty="0" smtClean="0"/>
              <a:t>Start with the biggest problems first and work your way to the smaller problems.</a:t>
            </a:r>
          </a:p>
          <a:p>
            <a:endParaRPr lang="en-US" b="0" i="1" dirty="0" smtClean="0"/>
          </a:p>
          <a:p>
            <a:endParaRPr lang="en-US" b="0"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1" dirty="0" smtClean="0"/>
              <a:t>Web apps have extra challenges because we need</a:t>
            </a:r>
            <a:r>
              <a:rPr lang="en-US" b="0" i="1" baseline="0" dirty="0" smtClean="0"/>
              <a:t> our users to both GET IT and USE IT</a:t>
            </a:r>
            <a:endParaRPr lang="en-US" b="0"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Capture w/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Filters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Totals – load is red line, DOMContentLoaded is blue 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Size &amp; Content – size</a:t>
            </a:r>
            <a:r>
              <a:rPr lang="en-US" baseline="0" dirty="0" smtClean="0"/>
              <a:t> is what was transferred on the wire, content is size of actual useable asset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Time</a:t>
            </a:r>
            <a:r>
              <a:rPr lang="en-US" baseline="0" dirty="0" smtClean="0"/>
              <a:t> &amp; Latency – time is total time, latency is waiting time where we weren’t getting bytes. Also the more transparent part of the timeline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Select a resource, show headers and preview</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Show preserve log – make additional requests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Copy all as HAR, display in HAR Viewer, show page timeline and hide statistics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But how do I get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Audits &amp; </a:t>
            </a:r>
            <a:r>
              <a:rPr lang="en-US" b="1" dirty="0" err="1" smtClean="0"/>
              <a:t>PageSpeed</a:t>
            </a:r>
            <a:endParaRPr lang="en-US" b="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Reload Page and Audit on Load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 that I have</a:t>
            </a:r>
            <a:r>
              <a:rPr lang="en-US" b="0" baseline="0" dirty="0" smtClean="0"/>
              <a:t> an extension, others exist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Red should be fixed first, and so 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err="1" smtClean="0"/>
              <a:t>PageSpeed</a:t>
            </a:r>
            <a:r>
              <a:rPr lang="en-US" b="0" baseline="0" dirty="0" smtClean="0"/>
              <a:t> is another extension, that is similar to Audits, but has separate features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baseline="0" dirty="0" smtClean="0"/>
              <a:t>The first thing we can do to solve our performance issues is to “Do Less” (both items and bytes)</a:t>
            </a:r>
            <a:endParaRPr lang="en-US" b="0" i="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Combine/Minify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Change comments in _Layout and show</a:t>
            </a:r>
            <a:r>
              <a:rPr lang="en-US" b="0" baseline="0" dirty="0" smtClean="0"/>
              <a:t> </a:t>
            </a:r>
            <a:r>
              <a:rPr lang="en-US" b="0" baseline="0" dirty="0" err="1" smtClean="0"/>
              <a:t>BundleConfig</a:t>
            </a:r>
            <a:endParaRPr lang="en-US" b="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Compression</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Change two values from false to true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changes to Size/Content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HTTP Caching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Uncomment caching section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Toggle Disable Cache option in Chrome </a:t>
            </a:r>
            <a:r>
              <a:rPr lang="en-US" dirty="0" err="1" smtClean="0"/>
              <a:t>DevTools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304’s appear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Demo cache headers at http://redbot.org/ with http://www.codepalousa.com/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Re-Run Audits and </a:t>
            </a:r>
            <a:r>
              <a:rPr lang="en-US" b="1" dirty="0" err="1" smtClean="0"/>
              <a:t>PageSpeed</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Commit</a:t>
            </a:r>
            <a:r>
              <a:rPr lang="en-US" b="0" baseline="0" dirty="0" smtClean="0"/>
              <a:t> in </a:t>
            </a:r>
            <a:r>
              <a:rPr lang="en-US" b="0" baseline="0" dirty="0" err="1" smtClean="0"/>
              <a:t>Git</a:t>
            </a:r>
            <a:endParaRPr lang="en-US" b="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Sprite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Open Texas page and show off the HTTP count/size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Generate sprites for Texas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Rename .png.css file to .</a:t>
            </a:r>
            <a:r>
              <a:rPr lang="en-US" b="0" dirty="0" err="1" smtClean="0"/>
              <a:t>css</a:t>
            </a:r>
            <a:r>
              <a:rPr lang="en-US" b="0" dirty="0" smtClean="0"/>
              <a:t> to avoid bug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Update _layout &amp; League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Demo</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Image Optimization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 Sprite, and optimize with http://tinypng.com/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a:t>
            </a:r>
            <a:r>
              <a:rPr lang="en-US" b="0" baseline="0" dirty="0" smtClean="0"/>
              <a:t> savings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err="1" smtClean="0"/>
              <a:t>DataUri</a:t>
            </a:r>
            <a:r>
              <a:rPr lang="en-US" b="1" baseline="0" dirty="0" smtClean="0"/>
              <a:t>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Show ball/H1 icon on homepage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Drop ball into </a:t>
            </a:r>
            <a:r>
              <a:rPr lang="en-US" sz="1200" kern="1200" dirty="0" smtClean="0">
                <a:solidFill>
                  <a:schemeClr val="tx1"/>
                </a:solidFill>
                <a:latin typeface="+mn-lt"/>
                <a:ea typeface="+mn-ea"/>
                <a:cs typeface="+mn-cs"/>
              </a:rPr>
              <a:t>http://dataurl.net/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smtClean="0">
                <a:solidFill>
                  <a:schemeClr val="tx1"/>
                </a:solidFill>
                <a:latin typeface="+mn-lt"/>
                <a:ea typeface="+mn-ea"/>
                <a:cs typeface="+mn-cs"/>
              </a:rPr>
              <a:t>Use Visual Studio to change the ball to a </a:t>
            </a:r>
            <a:r>
              <a:rPr lang="en-US" sz="1200" b="0" kern="1200" baseline="0" dirty="0" err="1" smtClean="0">
                <a:solidFill>
                  <a:schemeClr val="tx1"/>
                </a:solidFill>
                <a:latin typeface="+mn-lt"/>
                <a:ea typeface="+mn-ea"/>
                <a:cs typeface="+mn-cs"/>
              </a:rPr>
              <a:t>DataUri</a:t>
            </a:r>
            <a:r>
              <a:rPr lang="en-US" sz="1200" b="0" kern="1200" baseline="0" dirty="0" smtClean="0">
                <a:solidFill>
                  <a:schemeClr val="tx1"/>
                </a:solidFill>
                <a:latin typeface="+mn-lt"/>
                <a:ea typeface="+mn-ea"/>
                <a:cs typeface="+mn-cs"/>
              </a:rPr>
              <a:t> in screen.css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smtClean="0">
                <a:solidFill>
                  <a:schemeClr val="tx1"/>
                </a:solidFill>
                <a:latin typeface="+mn-lt"/>
                <a:ea typeface="+mn-ea"/>
                <a:cs typeface="+mn-cs"/>
              </a:rPr>
              <a:t>Reload to show asset missing</a:t>
            </a:r>
            <a:endParaRPr lang="en-US" b="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Revert changes &amp; 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i="1"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smtClean="0"/>
              <a:t>Async</a:t>
            </a:r>
            <a:r>
              <a:rPr lang="en-US" b="1" dirty="0" smtClean="0"/>
              <a:t> Script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Uncomment </a:t>
            </a:r>
            <a:r>
              <a:rPr lang="en-US" dirty="0" err="1" smtClean="0"/>
              <a:t>ThirdPartyScript</a:t>
            </a:r>
            <a:r>
              <a:rPr lang="en-US" dirty="0" smtClean="0"/>
              <a:t> – these we can’t always control the placement of</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Reload page and notice the 3 second delay</a:t>
            </a:r>
            <a:r>
              <a:rPr lang="en-US" baseline="0" dirty="0" smtClean="0"/>
              <a:t> due to blocked parsing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Replace with snippet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Refresh</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dirty="0" smtClean="0"/>
              <a:t>People also delay the loading of images or video until there is some user interaction.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So this is procrastinating but we can also anticipate.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2338579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DNS-</a:t>
            </a:r>
            <a:r>
              <a:rPr lang="en-US" i="1" dirty="0" err="1" smtClean="0"/>
              <a:t>prefetch</a:t>
            </a:r>
            <a:r>
              <a:rPr lang="en-US" i="1" baseline="0" dirty="0" smtClean="0"/>
              <a:t> works in all the newest versions of all browsers. This can save a few hundred milliseconds and is lite weight.</a:t>
            </a:r>
          </a:p>
          <a:p>
            <a:r>
              <a:rPr lang="en-US" i="1" baseline="0" dirty="0" smtClean="0"/>
              <a:t/>
            </a:r>
            <a:br>
              <a:rPr lang="en-US" i="1" baseline="0" dirty="0" smtClean="0"/>
            </a:br>
            <a:r>
              <a:rPr lang="en-US" i="1" baseline="0" dirty="0" err="1" smtClean="0"/>
              <a:t>Prefetch</a:t>
            </a:r>
            <a:r>
              <a:rPr lang="en-US" i="1" baseline="0" dirty="0" smtClean="0"/>
              <a:t> loads an asset – but is pointless if the asset isn’t cacheable!</a:t>
            </a:r>
          </a:p>
          <a:p>
            <a:endParaRPr lang="en-US" dirty="0" smtClean="0"/>
          </a:p>
          <a:p>
            <a:r>
              <a:rPr lang="en-US" i="1" dirty="0" err="1" smtClean="0"/>
              <a:t>Prerender</a:t>
            </a:r>
            <a:r>
              <a:rPr lang="en-US" i="1" baseline="0" dirty="0" smtClean="0"/>
              <a:t> is basically a hidden tab and gets swapped in when you navigate. It is expensive, so don’t do it without high certainty. </a:t>
            </a:r>
            <a:endParaRPr lang="en-US" i="1" dirty="0" smtClean="0"/>
          </a:p>
          <a:p>
            <a:endParaRPr lang="en-US" dirty="0" smtClean="0"/>
          </a:p>
          <a:p>
            <a:r>
              <a:rPr lang="en-US" b="1" dirty="0" err="1" smtClean="0"/>
              <a:t>Prerender</a:t>
            </a:r>
            <a:r>
              <a:rPr lang="en-US" b="1" dirty="0" smtClean="0"/>
              <a:t> Demo</a:t>
            </a:r>
          </a:p>
          <a:p>
            <a:pPr marL="171450" indent="-171450">
              <a:buFont typeface="Arial" panose="020B0604020202020204" pitchFamily="34" charset="0"/>
              <a:buChar char="•"/>
            </a:pPr>
            <a:r>
              <a:rPr lang="en-US" dirty="0" smtClean="0"/>
              <a:t>Close Dev Tools!</a:t>
            </a:r>
          </a:p>
          <a:p>
            <a:pPr marL="171450" indent="-171450">
              <a:buFont typeface="Arial" panose="020B0604020202020204" pitchFamily="34" charset="0"/>
              <a:buChar char="•"/>
            </a:pPr>
            <a:r>
              <a:rPr lang="en-US" dirty="0" smtClean="0"/>
              <a:t>View Source on Home Page to show</a:t>
            </a:r>
            <a:r>
              <a:rPr lang="en-US" baseline="0" dirty="0" smtClean="0"/>
              <a:t> link tag</a:t>
            </a:r>
          </a:p>
          <a:p>
            <a:pPr marL="171450" indent="-171450">
              <a:buFont typeface="Arial" panose="020B0604020202020204" pitchFamily="34" charset="0"/>
              <a:buChar char="•"/>
            </a:pPr>
            <a:r>
              <a:rPr lang="en-US" baseline="0" dirty="0" smtClean="0"/>
              <a:t>Open </a:t>
            </a:r>
            <a:r>
              <a:rPr lang="en-US" dirty="0" smtClean="0"/>
              <a:t>chrome://net-internals/#prerender</a:t>
            </a:r>
            <a:r>
              <a:rPr lang="en-US" baseline="0" dirty="0" smtClean="0"/>
              <a:t> and Task Manager (</a:t>
            </a:r>
            <a:r>
              <a:rPr lang="en-US" baseline="0" dirty="0" err="1" smtClean="0"/>
              <a:t>Shift+Esc</a:t>
            </a:r>
            <a:r>
              <a:rPr lang="en-US" baseline="0" dirty="0" smtClean="0"/>
              <a:t>) to show hidden tab being used</a:t>
            </a:r>
            <a:endParaRPr lang="en-US" dirty="0" smtClean="0"/>
          </a:p>
          <a:p>
            <a:pPr marL="171450" indent="-171450">
              <a:buFont typeface="Arial" panose="020B0604020202020204" pitchFamily="34" charset="0"/>
              <a:buChar char="•"/>
            </a:pPr>
            <a:endParaRPr lang="en-US" dirty="0" smtClean="0"/>
          </a:p>
          <a:p>
            <a:endParaRPr lang="en-US" dirty="0" smtClean="0"/>
          </a:p>
          <a:p>
            <a:r>
              <a:rPr lang="en-US" i="1" baseline="0" dirty="0" smtClean="0"/>
              <a:t>JS is executed but respects the </a:t>
            </a:r>
            <a:r>
              <a:rPr lang="en-US" i="1" baseline="0" dirty="0" err="1" smtClean="0"/>
              <a:t>pageVisiblity</a:t>
            </a:r>
            <a:r>
              <a:rPr lang="en-US" i="1" baseline="0" dirty="0" smtClean="0"/>
              <a:t> API. Don’t do this willy </a:t>
            </a:r>
            <a:r>
              <a:rPr lang="en-US" i="1" baseline="0" dirty="0" err="1" smtClean="0"/>
              <a:t>nilly</a:t>
            </a:r>
            <a:r>
              <a:rPr lang="en-US" i="1" baseline="0" dirty="0" smtClean="0"/>
              <a:t>. Chrome </a:t>
            </a:r>
            <a:r>
              <a:rPr lang="en-US" i="1" baseline="0" dirty="0" err="1" smtClean="0"/>
              <a:t>OmniBox</a:t>
            </a:r>
            <a:r>
              <a:rPr lang="en-US" i="1" baseline="0" dirty="0" smtClean="0"/>
              <a:t> uses this.</a:t>
            </a:r>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321149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4127851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2/14/2014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2/14/2014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2/14/2014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2/14/2014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2/14/2014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2/14/2014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2/14/2014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2/14/2014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2/14/2014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2/14/2014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2/14/2014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2/14/2014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2/14/2014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2/14/2014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2/14/2014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2/14/2014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2/14/2014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2/14/2014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bit.ly/dotnetOptimizatio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calendar.perfplanet.com/2013/the-runtime-performance-checklis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blog.fogcreek.com/we-spent-a-week-making-trello-boards-load-extremely-fast-heres-how-we-did-it/" TargetMode="External"/><Relationship Id="rId5" Type="http://schemas.openxmlformats.org/officeDocument/2006/relationships/hyperlink" Target="https://docs.google.com/spreadsheet/pub?key=0ArK1Uipy0SbDdHVLc1ozTFlja1dhb25QNGhJMXN5MXc&amp;single=true&amp;gid=0&amp;output=html" TargetMode="External"/><Relationship Id="rId4" Type="http://schemas.openxmlformats.org/officeDocument/2006/relationships/hyperlink" Target="http://www.html5rocks.com/en/tutorials/speed/high-performance-animations/"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hyperlink" Target="http://shop.oreilly.com/product/9780596802806.do" TargetMode="External"/><Relationship Id="rId18" Type="http://schemas.openxmlformats.org/officeDocument/2006/relationships/image" Target="../media/image15.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2.png"/><Relationship Id="rId17" Type="http://schemas.openxmlformats.org/officeDocument/2006/relationships/hyperlink" Target="http://www.html5rocks.com/" TargetMode="External"/><Relationship Id="rId2" Type="http://schemas.openxmlformats.org/officeDocument/2006/relationships/notesSlide" Target="../notesSlides/notesSlide30.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1.png"/><Relationship Id="rId4" Type="http://schemas.openxmlformats.org/officeDocument/2006/relationships/image" Target="../media/image8.jpeg"/><Relationship Id="rId9" Type="http://schemas.openxmlformats.org/officeDocument/2006/relationships/hyperlink" Target="http://www.engineeringtime.com/" TargetMode="External"/><Relationship Id="rId1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sz="quarter" idx="13"/>
          </p:nvPr>
        </p:nvSpPr>
        <p:spPr>
          <a:xfrm>
            <a:off x="685801" y="2063397"/>
            <a:ext cx="9712841" cy="3199720"/>
          </a:xfrm>
        </p:spPr>
        <p:txBody>
          <a:bodyPr numCol="2">
            <a:normAutofit fontScale="92500" lnSpcReduction="10000"/>
          </a:bodyPr>
          <a:lstStyle/>
          <a:p>
            <a:pPr marL="0" indent="0">
              <a:buNone/>
            </a:pPr>
            <a:r>
              <a:rPr lang="en-US" dirty="0" smtClean="0"/>
              <a:t>Stay Local</a:t>
            </a:r>
            <a:endParaRPr lang="en-US" dirty="0"/>
          </a:p>
          <a:p>
            <a:pPr lvl="1"/>
            <a:r>
              <a:rPr lang="en-US" sz="1900" dirty="0">
                <a:solidFill>
                  <a:schemeClr val="bg2">
                    <a:lumMod val="50000"/>
                  </a:schemeClr>
                </a:solidFill>
              </a:rPr>
              <a:t>stay</a:t>
            </a:r>
            <a:r>
              <a:rPr lang="en-US" sz="1900" dirty="0">
                <a:solidFill>
                  <a:schemeClr val="tx2">
                    <a:lumMod val="90000"/>
                    <a:lumOff val="10000"/>
                  </a:schemeClr>
                </a:solidFill>
              </a:rPr>
              <a:t> in process if </a:t>
            </a:r>
            <a:r>
              <a:rPr lang="en-US" sz="1900" dirty="0" smtClean="0">
                <a:solidFill>
                  <a:schemeClr val="tx2">
                    <a:lumMod val="90000"/>
                    <a:lumOff val="10000"/>
                  </a:schemeClr>
                </a:solidFill>
              </a:rPr>
              <a:t>possible</a:t>
            </a:r>
          </a:p>
          <a:p>
            <a:pPr lvl="1"/>
            <a:endParaRPr lang="en-US" sz="1900" dirty="0">
              <a:solidFill>
                <a:schemeClr val="tx2">
                  <a:lumMod val="90000"/>
                  <a:lumOff val="10000"/>
                </a:schemeClr>
              </a:solidFill>
            </a:endParaRPr>
          </a:p>
          <a:p>
            <a:pPr marL="0" indent="0">
              <a:buNone/>
            </a:pPr>
            <a:r>
              <a:rPr lang="en-US" dirty="0" smtClean="0"/>
              <a:t>Iterate Less</a:t>
            </a:r>
            <a:endParaRPr lang="en-US" dirty="0"/>
          </a:p>
          <a:p>
            <a:pPr lvl="1"/>
            <a:r>
              <a:rPr lang="en-US" sz="1900" dirty="0">
                <a:solidFill>
                  <a:schemeClr val="tx2">
                    <a:lumMod val="90000"/>
                    <a:lumOff val="10000"/>
                  </a:schemeClr>
                </a:solidFill>
              </a:rPr>
              <a:t>lowering hit count is usually </a:t>
            </a:r>
            <a:r>
              <a:rPr lang="en-US" sz="1900" dirty="0" smtClean="0">
                <a:solidFill>
                  <a:schemeClr val="tx2">
                    <a:lumMod val="90000"/>
                    <a:lumOff val="10000"/>
                  </a:schemeClr>
                </a:solidFill>
              </a:rPr>
              <a:t>easier</a:t>
            </a:r>
          </a:p>
          <a:p>
            <a:pPr lvl="1"/>
            <a:endParaRPr lang="en-US" sz="1900" dirty="0">
              <a:solidFill>
                <a:schemeClr val="tx2">
                  <a:lumMod val="90000"/>
                  <a:lumOff val="10000"/>
                </a:schemeClr>
              </a:solidFill>
            </a:endParaRPr>
          </a:p>
          <a:p>
            <a:pPr marL="0" indent="0">
              <a:buNone/>
            </a:pPr>
            <a:r>
              <a:rPr lang="en-US" dirty="0" smtClean="0"/>
              <a:t>cache Liberally</a:t>
            </a:r>
            <a:endParaRPr lang="en-US" dirty="0"/>
          </a:p>
          <a:p>
            <a:pPr lvl="1"/>
            <a:r>
              <a:rPr lang="en-US" sz="1900" dirty="0">
                <a:solidFill>
                  <a:schemeClr val="tx2">
                    <a:lumMod val="90000"/>
                    <a:lumOff val="10000"/>
                  </a:schemeClr>
                </a:solidFill>
              </a:rPr>
              <a:t>don‘t do work if you don’t have </a:t>
            </a:r>
            <a:r>
              <a:rPr lang="en-US" sz="1900" dirty="0" smtClean="0">
                <a:solidFill>
                  <a:schemeClr val="tx2">
                    <a:lumMod val="90000"/>
                    <a:lumOff val="10000"/>
                  </a:schemeClr>
                </a:solidFill>
              </a:rPr>
              <a:t>to</a:t>
            </a:r>
            <a:endParaRPr lang="en-US" sz="1900" dirty="0">
              <a:solidFill>
                <a:schemeClr val="tx2">
                  <a:lumMod val="90000"/>
                  <a:lumOff val="10000"/>
                </a:schemeClr>
              </a:solidFill>
            </a:endParaRPr>
          </a:p>
          <a:p>
            <a:pPr marL="0" indent="0">
              <a:buNone/>
            </a:pPr>
            <a:r>
              <a:rPr lang="en-US" dirty="0" smtClean="0"/>
              <a:t>stream</a:t>
            </a:r>
            <a:endParaRPr lang="en-US" dirty="0"/>
          </a:p>
          <a:p>
            <a:pPr lvl="1"/>
            <a:r>
              <a:rPr lang="en-US" sz="1900" dirty="0">
                <a:solidFill>
                  <a:schemeClr val="tx2">
                    <a:lumMod val="90000"/>
                    <a:lumOff val="10000"/>
                  </a:schemeClr>
                </a:solidFill>
              </a:rPr>
              <a:t>loading </a:t>
            </a:r>
            <a:r>
              <a:rPr lang="en-US" sz="1900" dirty="0" smtClean="0">
                <a:solidFill>
                  <a:schemeClr val="tx2">
                    <a:lumMod val="90000"/>
                    <a:lumOff val="10000"/>
                  </a:schemeClr>
                </a:solidFill>
              </a:rPr>
              <a:t>lots </a:t>
            </a:r>
            <a:r>
              <a:rPr lang="en-US" sz="1900" dirty="0">
                <a:solidFill>
                  <a:schemeClr val="tx2">
                    <a:lumMod val="90000"/>
                    <a:lumOff val="10000"/>
                  </a:schemeClr>
                </a:solidFill>
              </a:rPr>
              <a:t>of data at once is </a:t>
            </a:r>
            <a:r>
              <a:rPr lang="en-US" sz="1900" dirty="0" smtClean="0">
                <a:solidFill>
                  <a:schemeClr val="tx2">
                    <a:lumMod val="90000"/>
                    <a:lumOff val="10000"/>
                  </a:schemeClr>
                </a:solidFill>
              </a:rPr>
              <a:t>slow</a:t>
            </a:r>
          </a:p>
          <a:p>
            <a:pPr lvl="1"/>
            <a:endParaRPr lang="en-US" sz="1900" dirty="0">
              <a:solidFill>
                <a:schemeClr val="tx2">
                  <a:lumMod val="90000"/>
                  <a:lumOff val="10000"/>
                </a:schemeClr>
              </a:solidFill>
            </a:endParaRPr>
          </a:p>
          <a:p>
            <a:pPr marL="0" indent="0">
              <a:buNone/>
            </a:pPr>
            <a:r>
              <a:rPr lang="en-US" dirty="0" smtClean="0"/>
              <a:t>Miscellaneous</a:t>
            </a:r>
            <a:endParaRPr lang="en-US" dirty="0"/>
          </a:p>
          <a:p>
            <a:pPr lvl="1"/>
            <a:r>
              <a:rPr lang="en-US" sz="1900" dirty="0">
                <a:solidFill>
                  <a:schemeClr val="tx2">
                    <a:lumMod val="90000"/>
                    <a:lumOff val="10000"/>
                  </a:schemeClr>
                </a:solidFill>
              </a:rPr>
              <a:t>use string </a:t>
            </a:r>
            <a:r>
              <a:rPr lang="en-US" sz="1900" dirty="0" smtClean="0">
                <a:solidFill>
                  <a:schemeClr val="tx2">
                    <a:lumMod val="90000"/>
                    <a:lumOff val="10000"/>
                  </a:schemeClr>
                </a:solidFill>
              </a:rPr>
              <a:t>builder</a:t>
            </a:r>
          </a:p>
          <a:p>
            <a:pPr lvl="1"/>
            <a:r>
              <a:rPr lang="en-US" sz="1900" dirty="0" smtClean="0">
                <a:solidFill>
                  <a:schemeClr val="tx2">
                    <a:lumMod val="90000"/>
                    <a:lumOff val="10000"/>
                  </a:schemeClr>
                </a:solidFill>
              </a:rPr>
              <a:t>exceptions </a:t>
            </a:r>
            <a:r>
              <a:rPr lang="en-US" sz="1900" dirty="0">
                <a:solidFill>
                  <a:schemeClr val="tx2">
                    <a:lumMod val="90000"/>
                    <a:lumOff val="10000"/>
                  </a:schemeClr>
                </a:solidFill>
              </a:rPr>
              <a:t>should be </a:t>
            </a:r>
            <a:r>
              <a:rPr lang="en-US" sz="1900" dirty="0" smtClean="0">
                <a:solidFill>
                  <a:schemeClr val="tx2">
                    <a:lumMod val="90000"/>
                    <a:lumOff val="10000"/>
                  </a:schemeClr>
                </a:solidFill>
              </a:rPr>
              <a:t>exceptional</a:t>
            </a:r>
          </a:p>
          <a:p>
            <a:pPr lvl="1"/>
            <a:r>
              <a:rPr lang="en-US" sz="1900" dirty="0" smtClean="0">
                <a:solidFill>
                  <a:schemeClr val="tx2">
                    <a:lumMod val="90000"/>
                    <a:lumOff val="10000"/>
                  </a:schemeClr>
                </a:solidFill>
              </a:rPr>
              <a:t>Build in Release mode</a:t>
            </a:r>
          </a:p>
          <a:p>
            <a:pPr lvl="1"/>
            <a:r>
              <a:rPr lang="en-US" sz="1900" dirty="0" smtClean="0">
                <a:solidFill>
                  <a:schemeClr val="tx2">
                    <a:lumMod val="90000"/>
                    <a:lumOff val="10000"/>
                  </a:schemeClr>
                </a:solidFill>
                <a:hlinkClick r:id="rId3"/>
              </a:rPr>
              <a:t>And many more…</a:t>
            </a:r>
            <a:endParaRPr lang="en-US" sz="1900" dirty="0">
              <a:solidFill>
                <a:schemeClr val="tx2">
                  <a:lumMod val="90000"/>
                  <a:lumOff val="1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http://bit.ly/dotnetOptimization</a:t>
            </a:r>
          </a:p>
        </p:txBody>
      </p:sp>
    </p:spTree>
    <p:extLst>
      <p:ext uri="{BB962C8B-B14F-4D97-AF65-F5344CB8AC3E}">
        <p14:creationId xmlns:p14="http://schemas.microsoft.com/office/powerpoint/2010/main" val="15878949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dirty="0"/>
          </a:p>
        </p:txBody>
      </p:sp>
      <p:sp>
        <p:nvSpPr>
          <p:cNvPr id="3" name="Content Placeholder 2"/>
          <p:cNvSpPr>
            <a:spLocks noGrp="1"/>
          </p:cNvSpPr>
          <p:nvPr>
            <p:ph sz="quarter" idx="13"/>
          </p:nvPr>
        </p:nvSpPr>
        <p:spPr/>
        <p:txBody>
          <a:bodyPr numCol="2">
            <a:normAutofit/>
          </a:bodyPr>
          <a:lstStyle/>
          <a:p>
            <a:pPr marL="0" indent="0">
              <a:buNone/>
            </a:pPr>
            <a:r>
              <a:rPr lang="en-US" dirty="0" smtClean="0"/>
              <a:t>Scope Management</a:t>
            </a:r>
          </a:p>
          <a:p>
            <a:pPr lvl="1"/>
            <a:r>
              <a:rPr lang="en-US" dirty="0" smtClean="0">
                <a:solidFill>
                  <a:schemeClr val="bg2">
                    <a:lumMod val="50000"/>
                  </a:schemeClr>
                </a:solidFill>
              </a:rPr>
              <a:t>Favor local </a:t>
            </a:r>
            <a:r>
              <a:rPr lang="en-US" dirty="0" err="1" smtClean="0">
                <a:solidFill>
                  <a:schemeClr val="bg2">
                    <a:lumMod val="50000"/>
                  </a:schemeClr>
                </a:solidFill>
              </a:rPr>
              <a:t>Var’s</a:t>
            </a:r>
            <a:endParaRPr lang="en-US" dirty="0" smtClean="0">
              <a:solidFill>
                <a:schemeClr val="bg2">
                  <a:lumMod val="50000"/>
                </a:schemeClr>
              </a:solidFill>
            </a:endParaRPr>
          </a:p>
          <a:p>
            <a:pPr lvl="1"/>
            <a:r>
              <a:rPr lang="en-US" dirty="0" smtClean="0">
                <a:solidFill>
                  <a:schemeClr val="bg2">
                    <a:lumMod val="50000"/>
                  </a:schemeClr>
                </a:solidFill>
              </a:rPr>
              <a:t>Avoid </a:t>
            </a:r>
            <a:r>
              <a:rPr lang="en-US" cap="none" dirty="0" smtClean="0">
                <a:solidFill>
                  <a:schemeClr val="bg2">
                    <a:lumMod val="50000"/>
                  </a:schemeClr>
                </a:solidFill>
                <a:latin typeface="Consolas" panose="020B0609020204030204" pitchFamily="49" charset="0"/>
                <a:cs typeface="Consolas" panose="020B0609020204030204" pitchFamily="49" charset="0"/>
              </a:rPr>
              <a:t>with()</a:t>
            </a:r>
            <a:r>
              <a:rPr lang="en-US" dirty="0" smtClean="0">
                <a:solidFill>
                  <a:schemeClr val="bg2">
                    <a:lumMod val="50000"/>
                  </a:schemeClr>
                </a:solidFill>
              </a:rPr>
              <a:t> Statement</a:t>
            </a:r>
          </a:p>
          <a:p>
            <a:pPr lvl="1"/>
            <a:r>
              <a:rPr lang="en-US" dirty="0" smtClean="0">
                <a:solidFill>
                  <a:schemeClr val="bg2">
                    <a:lumMod val="50000"/>
                  </a:schemeClr>
                </a:solidFill>
              </a:rPr>
              <a:t>Careful w/ Closures</a:t>
            </a:r>
          </a:p>
          <a:p>
            <a:pPr lvl="1"/>
            <a:endParaRPr lang="en-US" dirty="0">
              <a:solidFill>
                <a:schemeClr val="bg2">
                  <a:lumMod val="50000"/>
                </a:schemeClr>
              </a:solidFill>
            </a:endParaRPr>
          </a:p>
          <a:p>
            <a:pPr marL="0" indent="0">
              <a:buNone/>
            </a:pPr>
            <a:r>
              <a:rPr lang="en-US" dirty="0" smtClean="0"/>
              <a:t>Looping</a:t>
            </a:r>
            <a:endParaRPr lang="en-US" dirty="0"/>
          </a:p>
          <a:p>
            <a:pPr lvl="1"/>
            <a:r>
              <a:rPr lang="en-US" dirty="0" smtClean="0">
                <a:solidFill>
                  <a:schemeClr val="bg2">
                    <a:lumMod val="50000"/>
                  </a:schemeClr>
                </a:solidFill>
              </a:rPr>
              <a:t>Avoid </a:t>
            </a:r>
            <a:r>
              <a:rPr lang="en-US" cap="none" dirty="0" smtClean="0">
                <a:solidFill>
                  <a:schemeClr val="bg2">
                    <a:lumMod val="50000"/>
                  </a:schemeClr>
                </a:solidFill>
                <a:latin typeface="Consolas" panose="020B0609020204030204" pitchFamily="49" charset="0"/>
                <a:cs typeface="Consolas" panose="020B0609020204030204" pitchFamily="49" charset="0"/>
              </a:rPr>
              <a:t>for…in</a:t>
            </a:r>
            <a:r>
              <a:rPr lang="en-US" dirty="0" smtClean="0">
                <a:solidFill>
                  <a:schemeClr val="bg2">
                    <a:lumMod val="50000"/>
                  </a:schemeClr>
                </a:solidFill>
              </a:rPr>
              <a:t> Loops</a:t>
            </a:r>
          </a:p>
          <a:p>
            <a:pPr lvl="1"/>
            <a:endParaRPr lang="en-US" dirty="0" smtClean="0">
              <a:solidFill>
                <a:schemeClr val="bg2">
                  <a:lumMod val="50000"/>
                </a:schemeClr>
              </a:solidFill>
            </a:endParaRPr>
          </a:p>
          <a:p>
            <a:pPr marL="0" indent="0">
              <a:buNone/>
            </a:pPr>
            <a:r>
              <a:rPr lang="en-US" sz="4000" u="sng" dirty="0" smtClean="0">
                <a:uFill>
                  <a:solidFill>
                    <a:schemeClr val="accent1"/>
                  </a:solidFill>
                </a:uFill>
              </a:rPr>
              <a:t>AVOID DOM!</a:t>
            </a:r>
          </a:p>
          <a:p>
            <a:pPr marL="742950" lvl="2" indent="-285750">
              <a:spcBef>
                <a:spcPts val="1000"/>
              </a:spcBef>
            </a:pPr>
            <a:r>
              <a:rPr lang="en-US" sz="1800" dirty="0" smtClean="0">
                <a:solidFill>
                  <a:schemeClr val="bg2">
                    <a:lumMod val="50000"/>
                  </a:schemeClr>
                </a:solidFill>
              </a:rPr>
              <a:t>Let’s Dig Into This One…</a:t>
            </a:r>
            <a:endParaRPr lang="en-US" sz="1800" dirty="0">
              <a:solidFill>
                <a:schemeClr val="bg2">
                  <a:lumMod val="50000"/>
                </a:schemeClr>
              </a:solidFill>
            </a:endParaRPr>
          </a:p>
          <a:p>
            <a:pPr marL="0" indent="0">
              <a:buNone/>
            </a:pPr>
            <a:endParaRPr lang="en-US" sz="4800" u="sng" dirty="0">
              <a:uFill>
                <a:solidFill>
                  <a:schemeClr val="accent1"/>
                </a:solidFill>
              </a:u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1" y="787489"/>
            <a:ext cx="10394707" cy="3311189"/>
          </a:xfrm>
        </p:spPr>
        <p:txBody>
          <a:bodyPr>
            <a:noAutofit/>
          </a:bodyPr>
          <a:lstStyle/>
          <a:p>
            <a:pPr marL="0" indent="0">
              <a:buNone/>
            </a:pPr>
            <a:r>
              <a:rPr lang="en-US" sz="4400" dirty="0">
                <a:solidFill>
                  <a:srgbClr val="00B0F0"/>
                </a:solidFill>
                <a:cs typeface="Segoe UI Light" panose="020B0502040204020203" pitchFamily="34" charset="0"/>
              </a:rPr>
              <a:t>■</a:t>
            </a:r>
            <a:r>
              <a:rPr lang="en-US" sz="4400" dirty="0">
                <a:cs typeface="Segoe UI Light" panose="020B0502040204020203" pitchFamily="34" charset="0"/>
              </a:rPr>
              <a:t> Network </a:t>
            </a:r>
            <a:r>
              <a:rPr lang="en-US" sz="4400" dirty="0" smtClean="0">
                <a:cs typeface="Segoe UI Light" panose="020B0502040204020203" pitchFamily="34" charset="0"/>
              </a:rPr>
              <a:t>Activity</a:t>
            </a:r>
          </a:p>
          <a:p>
            <a:pPr marL="0" indent="0">
              <a:buNone/>
            </a:pPr>
            <a:r>
              <a:rPr lang="en-US" sz="4400" dirty="0">
                <a:solidFill>
                  <a:srgbClr val="FFC000"/>
                </a:solidFill>
                <a:cs typeface="Segoe UI Light" panose="020B0502040204020203" pitchFamily="34" charset="0"/>
              </a:rPr>
              <a:t>■</a:t>
            </a:r>
            <a:r>
              <a:rPr lang="en-US" sz="4400" dirty="0">
                <a:cs typeface="Segoe UI Light" panose="020B0502040204020203" pitchFamily="34" charset="0"/>
              </a:rPr>
              <a:t> </a:t>
            </a:r>
            <a:r>
              <a:rPr lang="en-US" sz="4400" dirty="0" smtClean="0">
                <a:cs typeface="Segoe UI Light" panose="020B0502040204020203" pitchFamily="34" charset="0"/>
              </a:rPr>
              <a:t>JavaScript</a:t>
            </a:r>
          </a:p>
          <a:p>
            <a:pPr marL="0" indent="0">
              <a:buNone/>
            </a:pPr>
            <a:r>
              <a:rPr lang="en-US" sz="4400" dirty="0">
                <a:solidFill>
                  <a:schemeClr val="accent5"/>
                </a:solidFill>
                <a:cs typeface="Segoe UI Light" panose="020B0502040204020203" pitchFamily="34" charset="0"/>
              </a:rPr>
              <a:t>■</a:t>
            </a:r>
            <a:r>
              <a:rPr lang="en-US" sz="4400" dirty="0">
                <a:cs typeface="Segoe UI Light" panose="020B0502040204020203" pitchFamily="34" charset="0"/>
              </a:rPr>
              <a:t> Recalculate Style &amp; </a:t>
            </a:r>
            <a:r>
              <a:rPr lang="en-US" sz="4400" dirty="0" smtClean="0">
                <a:cs typeface="Segoe UI Light" panose="020B0502040204020203" pitchFamily="34" charset="0"/>
              </a:rPr>
              <a:t>Layout</a:t>
            </a:r>
          </a:p>
          <a:p>
            <a:pPr marL="0" indent="0">
              <a:buNone/>
            </a:pPr>
            <a:r>
              <a:rPr lang="en-US" sz="4400" dirty="0">
                <a:solidFill>
                  <a:srgbClr val="92D050"/>
                </a:solidFill>
                <a:cs typeface="Segoe UI Light" panose="020B0502040204020203" pitchFamily="34" charset="0"/>
              </a:rPr>
              <a:t>■</a:t>
            </a:r>
            <a:r>
              <a:rPr lang="en-US" sz="4400" dirty="0">
                <a:cs typeface="Segoe UI Light" panose="020B0502040204020203" pitchFamily="34" charset="0"/>
              </a:rPr>
              <a:t> Paint Setup, Paint &amp; Composite </a:t>
            </a:r>
            <a:r>
              <a:rPr lang="en-US" sz="4400" dirty="0" smtClean="0">
                <a:cs typeface="Segoe UI Light" panose="020B0502040204020203" pitchFamily="34" charset="0"/>
              </a:rPr>
              <a:t>Layers</a:t>
            </a:r>
            <a:endParaRPr lang="en-US" sz="4400" dirty="0">
              <a:cs typeface="Segoe UI Light" panose="020B0502040204020203" pitchFamily="34"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
        <p:nvSpPr>
          <p:cNvPr id="15" name="TextBox 14"/>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http://bit.ly/howBrowsersWork</a:t>
            </a:r>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 Rate</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Hz = ~16 </a:t>
            </a:r>
            <a:r>
              <a:rPr lang="en-US" sz="4400" dirty="0" err="1" smtClean="0"/>
              <a:t>ms</a:t>
            </a:r>
            <a:endParaRPr lang="en-US" dirty="0"/>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39076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6" name="TextBox 1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9327212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7043341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5" name="TextBox 3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93533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fontScale="47500" lnSpcReduction="20000"/>
          </a:bodyPr>
          <a:lstStyle/>
          <a:p>
            <a:r>
              <a:rPr lang="en-US" dirty="0" smtClean="0"/>
              <a:t>Show paint rectangles</a:t>
            </a:r>
          </a:p>
          <a:p>
            <a:r>
              <a:rPr lang="en-US" dirty="0" smtClean="0"/>
              <a:t>Show </a:t>
            </a:r>
            <a:r>
              <a:rPr lang="en-US" dirty="0" err="1" smtClean="0"/>
              <a:t>compositied</a:t>
            </a:r>
            <a:r>
              <a:rPr lang="en-US" dirty="0" smtClean="0"/>
              <a:t> layer boarders</a:t>
            </a:r>
          </a:p>
          <a:p>
            <a:pPr marL="228600" lvl="1">
              <a:spcBef>
                <a:spcPts val="1000"/>
              </a:spcBef>
            </a:pPr>
            <a:r>
              <a:rPr lang="en-US" dirty="0" smtClean="0"/>
              <a:t>Enable continuous page </a:t>
            </a:r>
            <a:r>
              <a:rPr lang="en-US" dirty="0"/>
              <a:t>painting (USE ‘H’ KEY TO HIDE ELEMENTS TO EXPLORE WHICH ONES </a:t>
            </a:r>
            <a:r>
              <a:rPr lang="en-US" dirty="0" smtClean="0"/>
              <a:t>COST)</a:t>
            </a:r>
          </a:p>
          <a:p>
            <a:r>
              <a:rPr lang="en-US" dirty="0" smtClean="0"/>
              <a:t>Add Writes then All Reads</a:t>
            </a:r>
          </a:p>
          <a:p>
            <a:r>
              <a:rPr lang="en-US" dirty="0" smtClean="0"/>
              <a:t>Chrome://Tracing</a:t>
            </a:r>
          </a:p>
          <a:p>
            <a:r>
              <a:rPr lang="en-US" dirty="0" err="1" smtClean="0"/>
              <a:t>TranslateZ</a:t>
            </a:r>
            <a:endParaRPr lang="en-US" dirty="0" smtClean="0"/>
          </a:p>
          <a:p>
            <a:r>
              <a:rPr lang="en-US" dirty="0" smtClean="0"/>
              <a:t>Avoid making changes during scrolling</a:t>
            </a:r>
          </a:p>
          <a:p>
            <a:r>
              <a:rPr lang="en-US" dirty="0">
                <a:hlinkClick r:id="rId3"/>
              </a:rPr>
              <a:t>http://calendar.perfplanet.com/2013/the-runtime-performance-checklist</a:t>
            </a:r>
            <a:r>
              <a:rPr lang="en-US" dirty="0" smtClean="0">
                <a:hlinkClick r:id="rId3"/>
              </a:rPr>
              <a:t>/</a:t>
            </a:r>
            <a:endParaRPr lang="en-US" dirty="0" smtClean="0"/>
          </a:p>
          <a:p>
            <a:r>
              <a:rPr lang="en-US" dirty="0">
                <a:hlinkClick r:id="rId4"/>
              </a:rPr>
              <a:t>http://www.html5rocks.com/en/tutorials/speed/high-performance-animations</a:t>
            </a:r>
            <a:r>
              <a:rPr lang="en-US" dirty="0" smtClean="0">
                <a:hlinkClick r:id="rId4"/>
              </a:rPr>
              <a:t>/</a:t>
            </a:r>
            <a:endParaRPr lang="en-US" dirty="0" smtClean="0"/>
          </a:p>
          <a:p>
            <a:r>
              <a:rPr lang="en-US" dirty="0">
                <a:hlinkClick r:id="rId5"/>
              </a:rPr>
              <a:t>https://</a:t>
            </a:r>
            <a:r>
              <a:rPr lang="en-US" dirty="0" smtClean="0">
                <a:hlinkClick r:id="rId5"/>
              </a:rPr>
              <a:t>docs.google.com/spreadsheet/pub?key=0ArK1Uipy0SbDdHVLc1ozTFlja1dhb25QNGhJMXN5MXc&amp;single=true&amp;gid=0&amp;output=html</a:t>
            </a:r>
            <a:endParaRPr lang="en-US" dirty="0" smtClean="0"/>
          </a:p>
          <a:p>
            <a:r>
              <a:rPr lang="en-US" dirty="0">
                <a:hlinkClick r:id="rId6"/>
              </a:rPr>
              <a:t>http://blog.fogcreek.com/we-spent-a-week-making-trello-boards-load-extremely-fast-heres-how-we-did-it</a:t>
            </a:r>
            <a:r>
              <a:rPr lang="en-US" dirty="0" smtClean="0">
                <a:hlinkClick r:id="rId6"/>
              </a:rPr>
              <a:t>/</a:t>
            </a:r>
            <a:endParaRPr lang="en-US" dirty="0" smtClean="0"/>
          </a:p>
          <a:p>
            <a:r>
              <a:rPr lang="en-US" dirty="0" smtClean="0"/>
              <a:t>Show </a:t>
            </a:r>
            <a:r>
              <a:rPr lang="en-US" dirty="0" err="1" smtClean="0"/>
              <a:t>rAF</a:t>
            </a:r>
            <a:r>
              <a:rPr lang="en-US" dirty="0" smtClean="0"/>
              <a:t> and </a:t>
            </a:r>
            <a:r>
              <a:rPr lang="en-US" dirty="0" err="1" smtClean="0"/>
              <a:t>layoutthrash</a:t>
            </a:r>
            <a:r>
              <a:rPr lang="en-US" dirty="0" smtClean="0"/>
              <a:t> code </a:t>
            </a:r>
            <a:r>
              <a:rPr lang="en-US" smtClean="0"/>
              <a:t>on slides</a:t>
            </a:r>
            <a:endParaRPr lang="en-US" dirty="0" smtClean="0"/>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33764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60px;</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p>
          <a:p>
            <a:pPr marL="0" indent="0">
              <a:buNone/>
            </a:pPr>
            <a:r>
              <a:rPr lang="en-US" kern="0" cap="none" dirty="0">
                <a:solidFill>
                  <a:schemeClr val="accent6"/>
                </a:solidFill>
                <a:latin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525794"/>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51893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4035408"/>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732624"/>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74884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4231748"/>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Four </a:t>
            </a:r>
            <a:r>
              <a:rPr lang="en-US" dirty="0" err="1" smtClean="0"/>
              <a:t>jank</a:t>
            </a:r>
            <a:r>
              <a:rPr lang="en-US" dirty="0" smtClean="0"/>
              <a:t> free actions:</a:t>
            </a:r>
          </a:p>
          <a:p>
            <a:pPr lvl="1"/>
            <a:r>
              <a:rPr lang="en-US" dirty="0" smtClean="0"/>
              <a:t>Scale: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scale(x)</a:t>
            </a:r>
          </a:p>
          <a:p>
            <a:pPr lvl="1"/>
            <a:r>
              <a:rPr lang="en-US" dirty="0" smtClean="0"/>
              <a:t>Move: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a:t>
            </a:r>
            <a:r>
              <a:rPr lang="en-US" cap="none" dirty="0" err="1" smtClean="0">
                <a:solidFill>
                  <a:schemeClr val="accent3"/>
                </a:solidFill>
                <a:latin typeface="Consolas" panose="020B0609020204030204" pitchFamily="49" charset="0"/>
                <a:cs typeface="Consolas" panose="020B0609020204030204" pitchFamily="49" charset="0"/>
              </a:rPr>
              <a:t>translateX</a:t>
            </a:r>
            <a:r>
              <a:rPr lang="en-US" cap="none" dirty="0" smtClean="0">
                <a:solidFill>
                  <a:schemeClr val="accent3"/>
                </a:solidFill>
                <a:latin typeface="Consolas" panose="020B0609020204030204" pitchFamily="49" charset="0"/>
                <a:cs typeface="Consolas" panose="020B0609020204030204" pitchFamily="49" charset="0"/>
              </a:rPr>
              <a:t>(y)</a:t>
            </a:r>
            <a:endParaRPr lang="en-US" dirty="0" smtClean="0"/>
          </a:p>
          <a:p>
            <a:pPr lvl="1"/>
            <a:r>
              <a:rPr lang="en-US" dirty="0" smtClean="0"/>
              <a:t>Rotate: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a:solidFill>
                  <a:schemeClr val="accent3"/>
                </a:solidFill>
                <a:latin typeface="Consolas" panose="020B0609020204030204" pitchFamily="49" charset="0"/>
                <a:cs typeface="Consolas" panose="020B0609020204030204" pitchFamily="49" charset="0"/>
              </a:rPr>
              <a:t>: </a:t>
            </a:r>
            <a:r>
              <a:rPr lang="en-US" cap="none" dirty="0" smtClean="0">
                <a:solidFill>
                  <a:schemeClr val="accent3"/>
                </a:solidFill>
                <a:latin typeface="Consolas" panose="020B0609020204030204" pitchFamily="49" charset="0"/>
                <a:cs typeface="Consolas" panose="020B0609020204030204" pitchFamily="49" charset="0"/>
              </a:rPr>
              <a:t>rotate(z)</a:t>
            </a:r>
            <a:endParaRPr lang="en-US" dirty="0" smtClean="0"/>
          </a:p>
          <a:p>
            <a:pPr lvl="1"/>
            <a:r>
              <a:rPr lang="en-US" dirty="0" smtClean="0"/>
              <a:t>Fade: 	</a:t>
            </a:r>
            <a:r>
              <a:rPr lang="en-US" cap="none" dirty="0" smtClean="0">
                <a:solidFill>
                  <a:schemeClr val="accent4"/>
                </a:solidFill>
                <a:latin typeface="Consolas" panose="020B0609020204030204" pitchFamily="49" charset="0"/>
                <a:cs typeface="Consolas" panose="020B0609020204030204" pitchFamily="49" charset="0"/>
              </a:rPr>
              <a:t>opacity</a:t>
            </a:r>
            <a:r>
              <a:rPr lang="en-US" cap="none" dirty="0" smtClean="0">
                <a:solidFill>
                  <a:schemeClr val="accent3"/>
                </a:solidFill>
                <a:latin typeface="Consolas" panose="020B0609020204030204" pitchFamily="49" charset="0"/>
                <a:cs typeface="Consolas" panose="020B0609020204030204" pitchFamily="49" charset="0"/>
              </a:rPr>
              <a:t>: 0…1</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141891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r>
              <a:rPr lang="en-US" dirty="0" err="1" smtClean="0"/>
              <a:t>PageSlow</a:t>
            </a:r>
            <a:r>
              <a:rPr lang="en-US" dirty="0" smtClean="0"/>
              <a:t>/</a:t>
            </a:r>
            <a:r>
              <a:rPr lang="en-US" dirty="0" err="1" smtClean="0"/>
              <a:t>Yspeed</a:t>
            </a:r>
            <a:endParaRPr lang="en-US" dirty="0" smtClean="0"/>
          </a:p>
          <a:p>
            <a:r>
              <a:rPr lang="en-US" dirty="0" smtClean="0"/>
              <a:t>webpagetest.org – show off Speed Index</a:t>
            </a:r>
          </a:p>
          <a:p>
            <a:r>
              <a:rPr lang="en-US" dirty="0" err="1" smtClean="0"/>
              <a:t>HttpArchive</a:t>
            </a:r>
            <a:endParaRPr lang="en-US" dirty="0" smtClean="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2231252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3068977974"/>
              </p:ext>
            </p:extLst>
          </p:nvPr>
        </p:nvGraphicFramePr>
        <p:xfrm>
          <a:off x="3454077" y="10022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5980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6576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8310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9812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12192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5980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6576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8310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9812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12192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7849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7841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Measure</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a:t>platform stability</a:t>
            </a:r>
          </a:p>
          <a:p>
            <a:pPr marL="457200" indent="-457200">
              <a:lnSpc>
                <a:spcPct val="200000"/>
              </a:lnSpc>
              <a:buFont typeface="+mj-lt"/>
              <a:buAutoNum type="arabicPeriod"/>
            </a:pPr>
            <a:r>
              <a:rPr lang="en-US" sz="3200" dirty="0" smtClean="0"/>
              <a:t> environment </a:t>
            </a:r>
            <a:r>
              <a:rPr lang="en-US" sz="3200" dirty="0"/>
              <a:t>neutrality</a:t>
            </a:r>
          </a:p>
          <a:p>
            <a:pPr marL="457200" indent="-457200">
              <a:lnSpc>
                <a:spcPct val="200000"/>
              </a:lnSpc>
              <a:buFont typeface="+mj-lt"/>
              <a:buAutoNum type="arabicPeriod"/>
            </a:pPr>
            <a:r>
              <a:rPr lang="en-US" sz="3200" dirty="0" smtClean="0"/>
              <a:t> Preset goals</a:t>
            </a:r>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measurable </a:t>
            </a:r>
            <a:r>
              <a:rPr lang="en-US" sz="3200" dirty="0"/>
              <a:t>improvements</a:t>
            </a:r>
          </a:p>
          <a:p>
            <a:pPr marL="457200" indent="-457200">
              <a:lnSpc>
                <a:spcPct val="200000"/>
              </a:lnSpc>
              <a:buFont typeface="+mj-lt"/>
              <a:buAutoNum type="arabicPeriod"/>
            </a:pPr>
            <a:r>
              <a:rPr lang="en-US" sz="3200" dirty="0" smtClean="0"/>
              <a:t> scenario focused</a:t>
            </a:r>
          </a:p>
          <a:p>
            <a:pPr marL="457200" indent="-457200">
              <a:lnSpc>
                <a:spcPct val="200000"/>
              </a:lnSpc>
              <a:buFont typeface="+mj-lt"/>
              <a:buAutoNum type="arabicPeriod"/>
            </a:pPr>
            <a:r>
              <a:rPr lang="en-US" sz="3200" dirty="0"/>
              <a:t> descending granularity</a:t>
            </a:r>
          </a:p>
          <a:p>
            <a:pPr marL="457200" indent="-457200">
              <a:lnSpc>
                <a:spcPct val="200000"/>
              </a:lnSpc>
              <a:buFont typeface="+mj-lt"/>
              <a:buAutoNum type="arabicPeriod"/>
            </a:pP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a:t>&gt;</a:t>
            </a:r>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&lt;script </a:t>
            </a:r>
            <a:r>
              <a:rPr lang="en-US" cap="none" dirty="0" err="1" smtClean="0">
                <a:solidFill>
                  <a:schemeClr val="accent4"/>
                </a:solidFill>
                <a:latin typeface="Consolas" panose="020B0609020204030204" pitchFamily="49" charset="0"/>
                <a:cs typeface="Consolas" panose="020B0609020204030204" pitchFamily="49" charset="0"/>
              </a:rPr>
              <a:t>async</a:t>
            </a:r>
            <a:r>
              <a:rPr lang="en-US" cap="none" dirty="0" smtClean="0">
                <a:solidFill>
                  <a:schemeClr val="accent4"/>
                </a:solidFill>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src</a:t>
            </a:r>
            <a:r>
              <a:rPr lang="en-US" cap="none" dirty="0" smtClean="0">
                <a:solidFill>
                  <a:schemeClr val="accent3"/>
                </a:solidFill>
                <a:latin typeface="Consolas" panose="020B0609020204030204" pitchFamily="49" charset="0"/>
                <a:cs typeface="Consolas" panose="020B0609020204030204" pitchFamily="49" charset="0"/>
              </a:rPr>
              <a:t>="http://3rd-party.com/some.js"</a:t>
            </a:r>
            <a:r>
              <a:rPr lang="en-US" cap="none" dirty="0" smtClean="0">
                <a:solidFill>
                  <a:schemeClr val="accent6"/>
                </a:solidFill>
                <a:latin typeface="Consolas" panose="020B0609020204030204" pitchFamily="49" charset="0"/>
                <a:cs typeface="Consolas" panose="020B0609020204030204" pitchFamily="49" charset="0"/>
              </a:rPr>
              <a:t>&gt;&lt;/script&gt;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&lt;link </a:t>
            </a:r>
            <a:r>
              <a:rPr lang="en-US" cap="none" dirty="0" err="1" smtClean="0">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dns-prefetch</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="domain.com"</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prefetch</a:t>
            </a:r>
            <a:r>
              <a:rPr lang="en-US" cap="none" dirty="0">
                <a:solidFill>
                  <a:schemeClr val="accent3"/>
                </a:solidFill>
                <a:latin typeface="Consolas" panose="020B0609020204030204" pitchFamily="49" charset="0"/>
                <a:cs typeface="Consolas" panose="020B0609020204030204" pitchFamily="49" charset="0"/>
              </a:rPr>
              <a:t>"</a:t>
            </a:r>
            <a:r>
              <a:rPr lang="en-US" cap="none" dirty="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="http://domain.com/</a:t>
            </a:r>
            <a:r>
              <a:rPr lang="en-US" cap="none" dirty="0" err="1" smtClean="0">
                <a:solidFill>
                  <a:schemeClr val="accent3"/>
                </a:solidFill>
                <a:latin typeface="Consolas" panose="020B0609020204030204" pitchFamily="49" charset="0"/>
                <a:cs typeface="Consolas" panose="020B0609020204030204" pitchFamily="49" charset="0"/>
              </a:rPr>
              <a:t>asset.ext</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prerender</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a:solidFill>
                  <a:schemeClr val="accent3"/>
                </a:solidFill>
                <a:latin typeface="Consolas" panose="020B0609020204030204" pitchFamily="49" charset="0"/>
                <a:cs typeface="Consolas" panose="020B0609020204030204" pitchFamily="49" charset="0"/>
              </a:rPr>
              <a:t>="http://domain.com</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dirty="0"/>
          </a:p>
        </p:txBody>
      </p:sp>
      <p:sp>
        <p:nvSpPr>
          <p:cNvPr id="3" name="Content Placeholder 2"/>
          <p:cNvSpPr>
            <a:spLocks noGrp="1"/>
          </p:cNvSpPr>
          <p:nvPr>
            <p:ph sz="quarter" idx="13"/>
          </p:nvPr>
        </p:nvSpPr>
        <p:spPr>
          <a:xfrm>
            <a:off x="685800" y="1807539"/>
            <a:ext cx="10394707" cy="3721395"/>
          </a:xfrm>
        </p:spPr>
        <p:txBody>
          <a:bodyPr numCol="2">
            <a:noAutofit/>
          </a:bodyPr>
          <a:lstStyle/>
          <a:p>
            <a:pPr marL="0" indent="0">
              <a:buNone/>
            </a:pPr>
            <a:r>
              <a:rPr lang="en-US" dirty="0" smtClean="0"/>
              <a:t>Fewer Requests</a:t>
            </a:r>
          </a:p>
          <a:p>
            <a:pPr lvl="1"/>
            <a:r>
              <a:rPr lang="en-US" dirty="0" smtClean="0">
                <a:solidFill>
                  <a:schemeClr val="bg2">
                    <a:lumMod val="50000"/>
                  </a:schemeClr>
                </a:solidFill>
              </a:rPr>
              <a:t>Combine Text Assets </a:t>
            </a:r>
          </a:p>
          <a:p>
            <a:pPr lvl="1"/>
            <a:r>
              <a:rPr lang="en-US" dirty="0" smtClean="0">
                <a:solidFill>
                  <a:schemeClr val="bg2">
                    <a:lumMod val="50000"/>
                  </a:schemeClr>
                </a:solidFill>
              </a:rPr>
              <a:t>Sprint Images</a:t>
            </a:r>
          </a:p>
          <a:p>
            <a:pPr lvl="1"/>
            <a:r>
              <a:rPr lang="en-US" dirty="0" smtClean="0">
                <a:solidFill>
                  <a:schemeClr val="bg2">
                    <a:lumMod val="50000"/>
                  </a:schemeClr>
                </a:solidFill>
              </a:rPr>
              <a:t>Enable HTTP Caching</a:t>
            </a:r>
          </a:p>
          <a:p>
            <a:pPr marL="800100" lvl="1" indent="-342900">
              <a:buFont typeface="+mj-lt"/>
              <a:buAutoNum type="arabicPeriod"/>
            </a:pPr>
            <a:endParaRPr lang="en-US" dirty="0" smtClean="0"/>
          </a:p>
          <a:p>
            <a:pPr marL="0" indent="0">
              <a:buNone/>
            </a:pPr>
            <a:r>
              <a:rPr lang="en-US" dirty="0" smtClean="0"/>
              <a:t>Smaller Payloads</a:t>
            </a:r>
          </a:p>
          <a:p>
            <a:pPr lvl="1"/>
            <a:r>
              <a:rPr lang="en-US" dirty="0" smtClean="0">
                <a:solidFill>
                  <a:schemeClr val="bg2">
                    <a:lumMod val="50000"/>
                  </a:schemeClr>
                </a:solidFill>
              </a:rPr>
              <a:t>Minify Text Assets</a:t>
            </a:r>
          </a:p>
          <a:p>
            <a:pPr lvl="1"/>
            <a:r>
              <a:rPr lang="en-US" dirty="0" smtClean="0">
                <a:solidFill>
                  <a:schemeClr val="bg2">
                    <a:lumMod val="50000"/>
                  </a:schemeClr>
                </a:solidFill>
              </a:rPr>
              <a:t>Optimize Images</a:t>
            </a:r>
          </a:p>
          <a:p>
            <a:pPr lvl="1"/>
            <a:r>
              <a:rPr lang="en-US" dirty="0" smtClean="0">
                <a:solidFill>
                  <a:schemeClr val="bg2">
                    <a:lumMod val="50000"/>
                  </a:schemeClr>
                </a:solidFill>
              </a:rPr>
              <a:t>Enable Compression</a:t>
            </a:r>
          </a:p>
          <a:p>
            <a:pPr marL="0" indent="0">
              <a:buNone/>
            </a:pPr>
            <a:r>
              <a:rPr lang="en-US" dirty="0" smtClean="0"/>
              <a:t>Procrastinate</a:t>
            </a:r>
          </a:p>
          <a:p>
            <a:pPr lvl="1"/>
            <a:r>
              <a:rPr lang="en-US" dirty="0" err="1" smtClean="0">
                <a:solidFill>
                  <a:schemeClr val="bg2">
                    <a:lumMod val="50000"/>
                  </a:schemeClr>
                </a:solidFill>
              </a:rPr>
              <a:t>Async</a:t>
            </a:r>
            <a:r>
              <a:rPr lang="en-US" dirty="0" smtClean="0">
                <a:solidFill>
                  <a:schemeClr val="bg2">
                    <a:lumMod val="50000"/>
                  </a:schemeClr>
                </a:solidFill>
              </a:rPr>
              <a:t> Scripts</a:t>
            </a:r>
          </a:p>
          <a:p>
            <a:pPr lvl="1"/>
            <a:r>
              <a:rPr lang="en-US" dirty="0" smtClean="0">
                <a:solidFill>
                  <a:schemeClr val="bg2">
                    <a:lumMod val="50000"/>
                  </a:schemeClr>
                </a:solidFill>
              </a:rPr>
              <a:t>Mind the Fold</a:t>
            </a:r>
          </a:p>
          <a:p>
            <a:pPr marL="800100" lvl="1" indent="-342900">
              <a:buFont typeface="+mj-lt"/>
              <a:buAutoNum type="arabicPeriod"/>
            </a:pPr>
            <a:endParaRPr lang="en-US" dirty="0" smtClean="0"/>
          </a:p>
          <a:p>
            <a:pPr marL="0" indent="0">
              <a:buNone/>
            </a:pPr>
            <a:r>
              <a:rPr lang="en-US" dirty="0" smtClean="0"/>
              <a:t>Anticipate</a:t>
            </a:r>
          </a:p>
          <a:p>
            <a:pPr lvl="1"/>
            <a:r>
              <a:rPr lang="en-US" dirty="0" err="1" smtClean="0">
                <a:solidFill>
                  <a:schemeClr val="bg2">
                    <a:lumMod val="50000"/>
                  </a:schemeClr>
                </a:solidFill>
              </a:rPr>
              <a:t>Preresolve</a:t>
            </a:r>
            <a:endParaRPr lang="en-US" dirty="0" smtClean="0">
              <a:solidFill>
                <a:schemeClr val="bg2">
                  <a:lumMod val="50000"/>
                </a:schemeClr>
              </a:solidFill>
            </a:endParaRPr>
          </a:p>
          <a:p>
            <a:pPr lvl="1"/>
            <a:r>
              <a:rPr lang="en-US" dirty="0" err="1" smtClean="0">
                <a:solidFill>
                  <a:schemeClr val="bg2">
                    <a:lumMod val="50000"/>
                  </a:schemeClr>
                </a:solidFill>
              </a:rPr>
              <a:t>Prerender</a:t>
            </a:r>
            <a:endParaRPr lang="en-US" dirty="0" smtClean="0">
              <a:solidFill>
                <a:schemeClr val="bg2">
                  <a:lumMod val="50000"/>
                </a:schemeClr>
              </a:solidFill>
            </a:endParaRPr>
          </a:p>
          <a:p>
            <a:pPr lvl="1"/>
            <a:r>
              <a:rPr lang="en-US" dirty="0" err="1" smtClean="0">
                <a:solidFill>
                  <a:schemeClr val="bg2">
                    <a:lumMod val="50000"/>
                  </a:schemeClr>
                </a:solidFill>
              </a:rPr>
              <a:t>Prefetch</a:t>
            </a:r>
            <a:endParaRPr lang="en-US" dirty="0" smtClean="0">
              <a:solidFill>
                <a:schemeClr val="bg2">
                  <a:lumMod val="50000"/>
                </a:schemeClr>
              </a:solidFill>
            </a:endParaRPr>
          </a:p>
          <a:p>
            <a:pPr lvl="1"/>
            <a:r>
              <a:rPr lang="en-US" dirty="0" smtClean="0">
                <a:solidFill>
                  <a:schemeClr val="bg2">
                    <a:lumMod val="50000"/>
                  </a:schemeClr>
                </a:solidFill>
              </a:rPr>
              <a:t>Stream/Flush HTML</a:t>
            </a:r>
            <a:endParaRPr lang="en-US" dirty="0">
              <a:solidFill>
                <a:schemeClr val="bg2">
                  <a:lumMod val="5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5412</TotalTime>
  <Words>2509</Words>
  <Application>Microsoft Office PowerPoint</Application>
  <PresentationFormat>Widescreen</PresentationFormat>
  <Paragraphs>500</Paragraphs>
  <Slides>31</Slides>
  <Notes>31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Consolas</vt:lpstr>
      <vt:lpstr>FontAwesome</vt:lpstr>
      <vt:lpstr>Impact</vt:lpstr>
      <vt:lpstr>Segoe UI Light</vt:lpstr>
      <vt:lpstr>Verdana</vt:lpstr>
      <vt:lpstr>Main Event</vt:lpstr>
      <vt:lpstr>Full Stack Web Performance</vt:lpstr>
      <vt:lpstr>Why #perfmatters</vt:lpstr>
      <vt:lpstr>PowerPoint Presentation</vt:lpstr>
      <vt:lpstr>PowerPoint Presentation</vt:lpstr>
      <vt:lpstr>How to Measure</vt:lpstr>
      <vt:lpstr>NETWORK</vt:lpstr>
      <vt:lpstr>&lt;script async&gt;</vt:lpstr>
      <vt:lpstr>prebrowsing</vt:lpstr>
      <vt:lpstr>Network</vt:lpstr>
      <vt:lpstr>Server</vt:lpstr>
      <vt:lpstr>Server</vt:lpstr>
      <vt:lpstr>Compute</vt:lpstr>
      <vt:lpstr>Compute</vt:lpstr>
      <vt:lpstr>PowerPoint Presentation</vt:lpstr>
      <vt:lpstr>Frame Rate</vt:lpstr>
      <vt:lpstr>Notes</vt:lpstr>
      <vt:lpstr>Notes</vt:lpstr>
      <vt:lpstr>Notes</vt:lpstr>
      <vt:lpstr>Render</vt:lpstr>
      <vt:lpstr>Fixes</vt:lpstr>
      <vt:lpstr>Notes</vt:lpstr>
      <vt:lpstr>Notes</vt:lpstr>
      <vt:lpstr>Perception</vt:lpstr>
      <vt:lpstr>PowerPoint Presentation</vt:lpstr>
      <vt:lpstr>PowerPoint Presentation</vt:lpstr>
      <vt:lpstr>PowerPoint Presentation</vt:lpstr>
      <vt:lpstr>Tools</vt:lpstr>
      <vt:lpstr>PowerPoint Presentation</vt:lpstr>
      <vt:lpstr>Resources</vt:lpstr>
      <vt:lpstr>PowerPoint Presentation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211</cp:revision>
  <cp:lastPrinted>2014-02-12T02:22:59Z</cp:lastPrinted>
  <dcterms:created xsi:type="dcterms:W3CDTF">2014-01-28T15:39:00Z</dcterms:created>
  <dcterms:modified xsi:type="dcterms:W3CDTF">2014-02-14T18:12:28Z</dcterms:modified>
</cp:coreProperties>
</file>